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63" r:id="rId3"/>
    <p:sldId id="289" r:id="rId4"/>
    <p:sldId id="299" r:id="rId5"/>
    <p:sldId id="301" r:id="rId6"/>
    <p:sldId id="300" r:id="rId7"/>
    <p:sldId id="277" r:id="rId8"/>
    <p:sldId id="313" r:id="rId9"/>
    <p:sldId id="314" r:id="rId10"/>
    <p:sldId id="309" r:id="rId11"/>
    <p:sldId id="315" r:id="rId12"/>
    <p:sldId id="25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68118" autoAdjust="0"/>
  </p:normalViewPr>
  <p:slideViewPr>
    <p:cSldViewPr snapToGrid="0" snapToObjects="1">
      <p:cViewPr varScale="1">
        <p:scale>
          <a:sx n="82" d="100"/>
          <a:sy n="82" d="100"/>
        </p:scale>
        <p:origin x="238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3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FA772-CFF1-6D4B-905A-AE16FDAFD7AF}" type="datetimeFigureOut">
              <a:rPr lang="en-US" smtClean="0"/>
              <a:t>7/6/21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4B9609-9733-D14A-8964-CDD615C8C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064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4B9609-9733-D14A-8964-CDD615C8CE6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869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4B9609-9733-D14A-8964-CDD615C8CE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656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4B9609-9733-D14A-8964-CDD615C8CE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230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Key</a:t>
            </a:r>
            <a:r>
              <a:rPr lang="en-GB" baseline="0" dirty="0"/>
              <a:t> points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A reminder that we process membership through our website and that individuals can manage their own details online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You will receive an email from TCES to remind you that your membership has expired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Membership runs annually from date of membership payment; you will need to be a paid member at the time of the conference to receive the discounted rate.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/>
              <a:t>CANCEL YOUR STANDING ORDERS!!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4B9609-9733-D14A-8964-CDD615C8CE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142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7/6/21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7/6/21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7/6/21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7/6/21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7/6/21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7/6/21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7/6/21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7/6/21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7/6/21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7/6/21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7B04B-3351-1E42-9346-BA382285C303}" type="datetimeFigureOut">
              <a:rPr lang="en-US" smtClean="0"/>
              <a:t>7/6/21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7B04B-3351-1E42-9346-BA382285C303}" type="datetimeFigureOut">
              <a:rPr lang="en-US" smtClean="0"/>
              <a:t>7/6/21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10832-904B-3641-A515-65950802E95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n.d.evans@soton.ac.uk" TargetMode="Externa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n.d.evans@soton.ac.uk" TargetMode="Externa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60400"/>
            <a:ext cx="7772400" cy="1470025"/>
          </a:xfrm>
        </p:spPr>
        <p:txBody>
          <a:bodyPr/>
          <a:lstStyle/>
          <a:p>
            <a:r>
              <a:rPr lang="en-US" dirty="0"/>
              <a:t>TCES AGM meeting </a:t>
            </a:r>
            <a:br>
              <a:rPr lang="en-US" dirty="0"/>
            </a:br>
            <a:r>
              <a:rPr lang="en-US" dirty="0"/>
              <a:t>12</a:t>
            </a:r>
            <a:r>
              <a:rPr lang="en-US" baseline="30000" dirty="0"/>
              <a:t>th</a:t>
            </a:r>
            <a:r>
              <a:rPr lang="en-US" dirty="0"/>
              <a:t> June 2019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8194" y="2471227"/>
            <a:ext cx="6654206" cy="3508375"/>
          </a:xfrm>
        </p:spPr>
        <p:txBody>
          <a:bodyPr>
            <a:normAutofit/>
          </a:bodyPr>
          <a:lstStyle/>
          <a:p>
            <a:r>
              <a:rPr lang="en-US" dirty="0"/>
              <a:t>Agenda</a:t>
            </a:r>
          </a:p>
          <a:p>
            <a:pPr marL="514350" indent="-514350">
              <a:buAutoNum type="arabicPeriod"/>
            </a:pPr>
            <a:r>
              <a:rPr lang="en-US" dirty="0"/>
              <a:t>President’s Report</a:t>
            </a:r>
          </a:p>
          <a:p>
            <a:pPr marL="514350" indent="-514350">
              <a:buFont typeface="Arial"/>
              <a:buAutoNum type="arabicPeriod"/>
            </a:pPr>
            <a:r>
              <a:rPr lang="en-US" dirty="0"/>
              <a:t> Membership Secretary’s report</a:t>
            </a:r>
          </a:p>
          <a:p>
            <a:pPr marL="514350" indent="-514350">
              <a:buAutoNum type="arabicPeriod"/>
            </a:pPr>
            <a:r>
              <a:rPr lang="en-US" dirty="0"/>
              <a:t>Treasurer’s Report</a:t>
            </a:r>
          </a:p>
          <a:p>
            <a:pPr marL="514350" indent="-514350">
              <a:buAutoNum type="arabicPeriod"/>
            </a:pPr>
            <a:r>
              <a:rPr lang="en-US" dirty="0"/>
              <a:t>TCES-Network award</a:t>
            </a:r>
          </a:p>
        </p:txBody>
      </p:sp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43" y="136063"/>
            <a:ext cx="1230557" cy="113548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43" y="136063"/>
            <a:ext cx="1230557" cy="1135487"/>
          </a:xfrm>
          <a:prstGeom prst="rect">
            <a:avLst/>
          </a:prstGeom>
        </p:spPr>
      </p:pic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756321" y="3099581"/>
            <a:ext cx="7638536" cy="2761147"/>
          </a:xfrm>
        </p:spPr>
        <p:txBody>
          <a:bodyPr>
            <a:normAutofit/>
          </a:bodyPr>
          <a:lstStyle/>
          <a:p>
            <a:r>
              <a:rPr lang="en-US" dirty="0"/>
              <a:t>Dr Nick Evans</a:t>
            </a:r>
          </a:p>
          <a:p>
            <a:r>
              <a:rPr lang="en-US" dirty="0"/>
              <a:t>The University of Southampton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56DD92-2B72-DC44-826E-354DE6F42333}"/>
              </a:ext>
            </a:extLst>
          </p:cNvPr>
          <p:cNvSpPr txBox="1"/>
          <p:nvPr/>
        </p:nvSpPr>
        <p:spPr>
          <a:xfrm>
            <a:off x="2180139" y="1942682"/>
            <a:ext cx="50415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TCES-Network Award</a:t>
            </a:r>
          </a:p>
        </p:txBody>
      </p:sp>
    </p:spTree>
    <p:extLst>
      <p:ext uri="{BB962C8B-B14F-4D97-AF65-F5344CB8AC3E}">
        <p14:creationId xmlns:p14="http://schemas.microsoft.com/office/powerpoint/2010/main" val="3629071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8616" y="0"/>
            <a:ext cx="2545384" cy="23568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2752" y="56262"/>
            <a:ext cx="55830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TCES-Network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2751" y="1603149"/>
            <a:ext cx="68614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800000"/>
                </a:solidFill>
              </a:rPr>
              <a:t>Informal networking events for academics, postdoctoral researchers or postgraduate students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8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2752" y="2305896"/>
            <a:ext cx="8311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2"/>
                </a:solidFill>
              </a:rPr>
              <a:t>Funding available (£400) to arrange local meetings for TCES members to: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1242" y="3635990"/>
            <a:ext cx="8311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07480" y="2688681"/>
            <a:ext cx="83117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dirty="0">
                <a:solidFill>
                  <a:srgbClr val="800000"/>
                </a:solidFill>
              </a:rPr>
              <a:t>•	Maintain links and collaborative networks throughout the year</a:t>
            </a:r>
          </a:p>
          <a:p>
            <a:pPr lvl="1"/>
            <a:r>
              <a:rPr lang="en-US" dirty="0">
                <a:solidFill>
                  <a:srgbClr val="800000"/>
                </a:solidFill>
              </a:rPr>
              <a:t>•	Tell people in the community about the work you’re doing, and find out about research in other groups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8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8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2751" y="3635990"/>
            <a:ext cx="8311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b="1" u="sng" dirty="0">
                <a:solidFill>
                  <a:srgbClr val="C00000"/>
                </a:solidFill>
              </a:rPr>
              <a:t>Led by YOU!!!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2750" y="4499600"/>
            <a:ext cx="8311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Details of how to apply will be sent out and are on the TCES website </a:t>
            </a:r>
          </a:p>
          <a:p>
            <a:r>
              <a:rPr lang="en-GB" dirty="0"/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2750" y="1218173"/>
            <a:ext cx="7045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What?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242" y="4104597"/>
            <a:ext cx="7045464" cy="39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How?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1242" y="4865406"/>
            <a:ext cx="8311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Talk to Nick Evans (</a:t>
            </a:r>
            <a:r>
              <a:rPr lang="en-GB" dirty="0">
                <a:hlinkClick r:id="rId3"/>
              </a:rPr>
              <a:t>n.d.evans@soton.ac.uk</a:t>
            </a:r>
            <a:r>
              <a:rPr lang="en-GB" dirty="0"/>
              <a:t> or 023 8120 3293)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0732" y="5287956"/>
            <a:ext cx="7045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When and where?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2750" y="5703454"/>
            <a:ext cx="9096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800000"/>
                </a:solidFill>
              </a:rPr>
              <a:t>We can support up to 3 meetings/year – next </a:t>
            </a:r>
            <a:r>
              <a:rPr lang="en-GB" sz="2000" b="1" u="sng" dirty="0">
                <a:solidFill>
                  <a:srgbClr val="800000"/>
                </a:solidFill>
              </a:rPr>
              <a:t>deadline 1</a:t>
            </a:r>
            <a:r>
              <a:rPr lang="en-GB" sz="2000" b="1" u="sng" baseline="30000" dirty="0">
                <a:solidFill>
                  <a:srgbClr val="800000"/>
                </a:solidFill>
              </a:rPr>
              <a:t>st</a:t>
            </a:r>
            <a:r>
              <a:rPr lang="en-GB" sz="2000" b="1" u="sng" dirty="0">
                <a:solidFill>
                  <a:srgbClr val="800000"/>
                </a:solidFill>
              </a:rPr>
              <a:t> October 2021</a:t>
            </a:r>
          </a:p>
          <a:p>
            <a:r>
              <a:rPr lang="en-GB" sz="2000" dirty="0">
                <a:solidFill>
                  <a:srgbClr val="800000"/>
                </a:solidFill>
              </a:rPr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2751" y="6079440"/>
            <a:ext cx="8761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8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803753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8616" y="0"/>
            <a:ext cx="2545384" cy="23568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2752" y="56262"/>
            <a:ext cx="55830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Awards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1701" y="1766122"/>
            <a:ext cx="844985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>
                <a:solidFill>
                  <a:srgbClr val="800000"/>
                </a:solidFill>
              </a:rPr>
              <a:t>SHORT TERM SCIENTIFIC MISSIONS (STSM)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8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£500 awards for PhD students (2nd and 3rd year) and PDRAs to support: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short term training at a group in the UK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technology transfer between groups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collaboration between diverse groups, which may lead to future grant applications or joint publications.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See TCES website for details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CV, </a:t>
            </a:r>
            <a:r>
              <a:rPr lang="en-US" dirty="0" err="1"/>
              <a:t>LoS</a:t>
            </a:r>
            <a:r>
              <a:rPr lang="en-US" dirty="0"/>
              <a:t> from host and supervisor, maximum 2 page summary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8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8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5985" y="3674522"/>
            <a:ext cx="8311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382750" y="1218173"/>
            <a:ext cx="7045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Two awards are open for which you can apply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1700" y="4330316"/>
            <a:ext cx="8311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2060"/>
                </a:solidFill>
              </a:rPr>
              <a:t>2 awards available in next year; talk to Nick Evans </a:t>
            </a:r>
            <a:r>
              <a:rPr lang="en-GB" dirty="0"/>
              <a:t>(</a:t>
            </a:r>
            <a:r>
              <a:rPr lang="en-GB" dirty="0">
                <a:hlinkClick r:id="rId3"/>
              </a:rPr>
              <a:t>n.d.evans@soton.ac.uk</a:t>
            </a:r>
            <a:r>
              <a:rPr lang="en-GB" dirty="0"/>
              <a:t>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1700" y="4798092"/>
            <a:ext cx="8449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>
                <a:solidFill>
                  <a:srgbClr val="800000"/>
                </a:solidFill>
              </a:rPr>
              <a:t>ROBERT BROWN EARLY STAGE INVESTIGATOR AWARD (ESI)</a:t>
            </a:r>
          </a:p>
          <a:p>
            <a:endParaRPr lang="en-GB" u="sng" dirty="0">
              <a:solidFill>
                <a:srgbClr val="800000"/>
              </a:solidFill>
            </a:endParaRPr>
          </a:p>
          <a:p>
            <a:r>
              <a:rPr lang="en-US" dirty="0"/>
              <a:t>Eligible candidates should be TCES members, should have a PhD in a tissue engineering-related field, should not have been awarded grants or fellowships longer than 12 months, and should not hold a permanent academic position.</a:t>
            </a:r>
            <a:endParaRPr lang="en-GB" u="sng" dirty="0">
              <a:solidFill>
                <a:srgbClr val="8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8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8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8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2545" y="6423382"/>
            <a:ext cx="68322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u="sng" dirty="0">
                <a:solidFill>
                  <a:srgbClr val="0070C0"/>
                </a:solidFill>
              </a:rPr>
              <a:t>https://tces.org/tces-membership/tces-awardsprizes/</a:t>
            </a:r>
          </a:p>
        </p:txBody>
      </p:sp>
    </p:spTree>
    <p:extLst>
      <p:ext uri="{BB962C8B-B14F-4D97-AF65-F5344CB8AC3E}">
        <p14:creationId xmlns:p14="http://schemas.microsoft.com/office/powerpoint/2010/main" val="3497117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43" y="136063"/>
            <a:ext cx="1230557" cy="113548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1395412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President’s report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819664" y="3177072"/>
            <a:ext cx="7638536" cy="2761147"/>
          </a:xfrm>
        </p:spPr>
        <p:txBody>
          <a:bodyPr>
            <a:normAutofit/>
          </a:bodyPr>
          <a:lstStyle/>
          <a:p>
            <a:r>
              <a:rPr lang="en-US" dirty="0"/>
              <a:t>Professor Mark P Lewis</a:t>
            </a:r>
          </a:p>
          <a:p>
            <a:r>
              <a:rPr lang="en-US" dirty="0" err="1"/>
              <a:t>Loughborough</a:t>
            </a:r>
            <a:r>
              <a:rPr lang="en-US" dirty="0"/>
              <a:t> University</a:t>
            </a:r>
          </a:p>
        </p:txBody>
      </p:sp>
    </p:spTree>
    <p:extLst>
      <p:ext uri="{BB962C8B-B14F-4D97-AF65-F5344CB8AC3E}">
        <p14:creationId xmlns:p14="http://schemas.microsoft.com/office/powerpoint/2010/main" val="1138568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436" y="2621589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TCES Membership Secretary Report</a:t>
            </a:r>
          </a:p>
        </p:txBody>
      </p:sp>
      <p:pic>
        <p:nvPicPr>
          <p:cNvPr id="3" name="Picture 2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43" y="136063"/>
            <a:ext cx="1230557" cy="11354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58462" y="3764589"/>
            <a:ext cx="508925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A6A6A6"/>
                </a:solidFill>
              </a:rPr>
              <a:t>Dr</a:t>
            </a:r>
            <a:r>
              <a:rPr lang="en-US" sz="3200" dirty="0">
                <a:solidFill>
                  <a:srgbClr val="A6A6A6"/>
                </a:solidFill>
              </a:rPr>
              <a:t> Felicity Rose</a:t>
            </a:r>
          </a:p>
          <a:p>
            <a:pPr algn="ctr"/>
            <a:r>
              <a:rPr lang="en-US" sz="3200" dirty="0">
                <a:solidFill>
                  <a:srgbClr val="A6A6A6"/>
                </a:solidFill>
              </a:rPr>
              <a:t>The University of Nottingham</a:t>
            </a:r>
          </a:p>
        </p:txBody>
      </p:sp>
    </p:spTree>
    <p:extLst>
      <p:ext uri="{BB962C8B-B14F-4D97-AF65-F5344CB8AC3E}">
        <p14:creationId xmlns:p14="http://schemas.microsoft.com/office/powerpoint/2010/main" val="3990873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CES logo 1 tiff format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43" y="136064"/>
            <a:ext cx="1031213" cy="951544"/>
          </a:xfrm>
          <a:prstGeom prst="rect">
            <a:avLst/>
          </a:prstGeom>
        </p:spPr>
      </p:pic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67287" y="1463040"/>
            <a:ext cx="8735670" cy="4955075"/>
          </a:xfrm>
        </p:spPr>
        <p:txBody>
          <a:bodyPr>
            <a:noAutofit/>
          </a:bodyPr>
          <a:lstStyle/>
          <a:p>
            <a:pPr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numbers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505 Members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167 Full members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338 Students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130 have paid their membership fees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375 are in arrears with membership fee</a:t>
            </a:r>
          </a:p>
          <a:p>
            <a:pPr lvl="1" algn="l"/>
            <a:endParaRPr lang="en-GB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TCES membership benefits</a:t>
            </a:r>
            <a:endParaRPr lang="en-GB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Travel bursaries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Funding for public engagement and small-scale scientific visits to other labs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Prestigious award for early career researchers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on PhD and job opportunities advertised regularly through email list and social medium accounts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Discounted conference fees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encourage your colleagues and lab team members to join the society!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774665" y="391156"/>
            <a:ext cx="6912135" cy="8803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TCES membership secretary report</a:t>
            </a:r>
          </a:p>
        </p:txBody>
      </p:sp>
    </p:spTree>
    <p:extLst>
      <p:ext uri="{BB962C8B-B14F-4D97-AF65-F5344CB8AC3E}">
        <p14:creationId xmlns:p14="http://schemas.microsoft.com/office/powerpoint/2010/main" val="4038532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CES logo 1 tiff format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43" y="136064"/>
            <a:ext cx="1031213" cy="951544"/>
          </a:xfrm>
          <a:prstGeom prst="rect">
            <a:avLst/>
          </a:prstGeom>
        </p:spPr>
      </p:pic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41043" y="1271549"/>
            <a:ext cx="8735670" cy="4955075"/>
          </a:xfrm>
        </p:spPr>
        <p:txBody>
          <a:bodyPr>
            <a:noAutofit/>
          </a:bodyPr>
          <a:lstStyle/>
          <a:p>
            <a:pPr marL="0" lvl="1"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Membership by sex indicated on joining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156	Female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	Male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	Prefer not to say</a:t>
            </a:r>
          </a:p>
          <a:p>
            <a:pPr lvl="1" algn="l"/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231 TOTAL RESPONSES</a:t>
            </a:r>
          </a:p>
          <a:p>
            <a:pPr lvl="1" algn="l"/>
            <a:endParaRPr lang="en-GB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cultural diversity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	Asian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	Black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	Middle Eastern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126	White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	Mixed/multiple ethnic groups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	Other ethnic group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	Prefer not to say</a:t>
            </a:r>
          </a:p>
          <a:p>
            <a:pPr lvl="1" algn="l"/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231 TOTAL RESPONSES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774665" y="391156"/>
            <a:ext cx="6912135" cy="8803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TCES membership secretary report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BA3AD61-A43D-4371-A482-34E8882C7FA1}"/>
              </a:ext>
            </a:extLst>
          </p:cNvPr>
          <p:cNvSpPr txBox="1">
            <a:spLocks/>
          </p:cNvSpPr>
          <p:nvPr/>
        </p:nvSpPr>
        <p:spPr>
          <a:xfrm>
            <a:off x="5066583" y="1087608"/>
            <a:ext cx="4222626" cy="49550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endParaRPr lang="en-GB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age profile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	Younger than 20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	20-24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	25-29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	30-34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	35-39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	40-44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	45-49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	50-54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	55-59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	60-64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	65-69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	70 or older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	Prefer not to say</a:t>
            </a:r>
          </a:p>
          <a:p>
            <a:pPr lvl="1" algn="l"/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231 TOTAL RESPONSES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en-GB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506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CES logo 1 tiff format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43" y="136064"/>
            <a:ext cx="1031213" cy="951544"/>
          </a:xfrm>
          <a:prstGeom prst="rect">
            <a:avLst/>
          </a:prstGeom>
        </p:spPr>
      </p:pic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337625" y="1087608"/>
            <a:ext cx="8665332" cy="5330507"/>
          </a:xfrm>
        </p:spPr>
        <p:txBody>
          <a:bodyPr>
            <a:noAutofit/>
          </a:bodyPr>
          <a:lstStyle/>
          <a:p>
            <a:pPr algn="l"/>
            <a:endParaRPr lang="en-GB" sz="1700" dirty="0"/>
          </a:p>
          <a:p>
            <a:pPr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management system – ONLINE!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 can enter and update their own information through the website.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 fees online through PayPal using your credit card (</a:t>
            </a:r>
            <a:r>
              <a:rPr lang="en-GB" sz="18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don’t have to have a PayPal account</a:t>
            </a: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Reminder email from TCES to make sure you don’t forget next year’s fees!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Generate a membership certificate and number.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 membership required at the time of the conference.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Compliance with GDPR, member details are deleted from the database after three years of non-payment of membership fees.</a:t>
            </a:r>
          </a:p>
          <a:p>
            <a:pPr algn="l"/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18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Membership fees (12 months from membership payment)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- £25 per year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 membership - £10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Retired (from work) members receive free membership for 5 years (subject to review)</a:t>
            </a:r>
            <a:endParaRPr lang="en-GB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774665" y="391156"/>
            <a:ext cx="6912135" cy="8803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TCES membership secretary report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590CE0A-13DB-4EED-A6B2-4494FB458CCD}"/>
              </a:ext>
            </a:extLst>
          </p:cNvPr>
          <p:cNvSpPr/>
          <p:nvPr/>
        </p:nvSpPr>
        <p:spPr>
          <a:xfrm>
            <a:off x="3301967" y="6418115"/>
            <a:ext cx="2736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GB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tces.org/member-login/</a:t>
            </a:r>
          </a:p>
        </p:txBody>
      </p:sp>
    </p:spTree>
    <p:extLst>
      <p:ext uri="{BB962C8B-B14F-4D97-AF65-F5344CB8AC3E}">
        <p14:creationId xmlns:p14="http://schemas.microsoft.com/office/powerpoint/2010/main" val="496210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41214"/>
            <a:ext cx="8229600" cy="1143000"/>
          </a:xfrm>
        </p:spPr>
        <p:txBody>
          <a:bodyPr/>
          <a:lstStyle/>
          <a:p>
            <a:r>
              <a:rPr lang="en-US" dirty="0"/>
              <a:t>TCES Treasurer’s Report</a:t>
            </a:r>
          </a:p>
        </p:txBody>
      </p:sp>
      <p:pic>
        <p:nvPicPr>
          <p:cNvPr id="3" name="Picture 2" descr="TCES logo 1 tiff format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43" y="136063"/>
            <a:ext cx="1230557" cy="113548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78000" y="3926450"/>
            <a:ext cx="55098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err="1">
                <a:solidFill>
                  <a:schemeClr val="bg1">
                    <a:lumMod val="65000"/>
                  </a:schemeClr>
                </a:solidFill>
              </a:rPr>
              <a:t>Dr</a:t>
            </a:r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 Stephen Richardson</a:t>
            </a:r>
          </a:p>
          <a:p>
            <a:pPr algn="ctr"/>
            <a:r>
              <a:rPr lang="en-US" sz="3200" dirty="0">
                <a:solidFill>
                  <a:schemeClr val="bg1">
                    <a:lumMod val="65000"/>
                  </a:schemeClr>
                </a:solidFill>
              </a:rPr>
              <a:t>The University of Manchester</a:t>
            </a:r>
          </a:p>
        </p:txBody>
      </p:sp>
    </p:spTree>
    <p:extLst>
      <p:ext uri="{BB962C8B-B14F-4D97-AF65-F5344CB8AC3E}">
        <p14:creationId xmlns:p14="http://schemas.microsoft.com/office/powerpoint/2010/main" val="1359524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63679F-0D1E-4355-925E-C3A235CA0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692105"/>
          </a:xfrm>
        </p:spPr>
        <p:txBody>
          <a:bodyPr/>
          <a:lstStyle/>
          <a:p>
            <a:pPr algn="ctr"/>
            <a:r>
              <a:rPr lang="en-GB" sz="3300" dirty="0"/>
              <a:t>TCES Financial Summary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294910-C6DD-4CBA-9711-4D4FB4D61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3050" y="2045356"/>
            <a:ext cx="6609058" cy="3681550"/>
          </a:xfrm>
        </p:spPr>
        <p:txBody>
          <a:bodyPr>
            <a:normAutofit fontScale="92500" lnSpcReduction="20000"/>
          </a:bodyPr>
          <a:lstStyle/>
          <a:p>
            <a:r>
              <a:rPr lang="en-GB" sz="1800" dirty="0"/>
              <a:t>Current balance: 			£11,660	</a:t>
            </a:r>
          </a:p>
          <a:p>
            <a:r>
              <a:rPr lang="en-GB" sz="1800" dirty="0"/>
              <a:t>Balance June 2020: 			~£8,700</a:t>
            </a:r>
          </a:p>
          <a:p>
            <a:r>
              <a:rPr lang="en-GB" sz="1800" dirty="0"/>
              <a:t>Balance June 2019 (last AGM): 	£9,216</a:t>
            </a:r>
          </a:p>
          <a:p>
            <a:endParaRPr lang="en-GB" sz="1800" dirty="0"/>
          </a:p>
          <a:p>
            <a:r>
              <a:rPr lang="en-GB" sz="1800" dirty="0"/>
              <a:t>Paid memberships</a:t>
            </a:r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  <a:p>
            <a:endParaRPr lang="en-GB" sz="1800" b="1" dirty="0"/>
          </a:p>
          <a:p>
            <a:r>
              <a:rPr lang="en-GB" sz="1800" b="1" dirty="0"/>
              <a:t>Reminder – if you pay by standing order please cancel it and </a:t>
            </a:r>
            <a:r>
              <a:rPr lang="en-GB" sz="1800" b="1" dirty="0" err="1"/>
              <a:t>rejoin</a:t>
            </a:r>
            <a:r>
              <a:rPr lang="en-GB" sz="1800" b="1" dirty="0"/>
              <a:t> via the website using  </a:t>
            </a:r>
            <a:r>
              <a:rPr lang="en-GB" sz="1800" b="1" dirty="0" err="1"/>
              <a:t>Paypal</a:t>
            </a:r>
            <a:endParaRPr lang="en-GB" sz="1800" b="1" dirty="0"/>
          </a:p>
          <a:p>
            <a:endParaRPr lang="en-GB" sz="1800" dirty="0"/>
          </a:p>
          <a:p>
            <a:r>
              <a:rPr lang="en-GB" sz="1800" dirty="0"/>
              <a:t>No major outgoings since February 2020</a:t>
            </a:r>
          </a:p>
        </p:txBody>
      </p:sp>
      <p:pic>
        <p:nvPicPr>
          <p:cNvPr id="6" name="Picture 5" descr="TCES logo 1 tiff format.tif">
            <a:extLst>
              <a:ext uri="{FF2B5EF4-FFF2-40B4-BE49-F238E27FC236}">
                <a16:creationId xmlns:a16="http://schemas.microsoft.com/office/drawing/2014/main" id="{660748BC-E30C-413D-9F5E-87B752E88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78" y="952756"/>
            <a:ext cx="922918" cy="851615"/>
          </a:xfrm>
          <a:prstGeom prst="rect">
            <a:avLst/>
          </a:prstGeom>
        </p:spPr>
      </p:pic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1DF98BC2-5D40-4A2A-8ECD-53A5B5E997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856699"/>
              </p:ext>
            </p:extLst>
          </p:nvPr>
        </p:nvGraphicFramePr>
        <p:xfrm>
          <a:off x="2151759" y="3429000"/>
          <a:ext cx="4840482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5843">
                  <a:extLst>
                    <a:ext uri="{9D8B030D-6E8A-4147-A177-3AD203B41FA5}">
                      <a16:colId xmlns:a16="http://schemas.microsoft.com/office/drawing/2014/main" val="3131373613"/>
                    </a:ext>
                  </a:extLst>
                </a:gridCol>
                <a:gridCol w="1224185">
                  <a:extLst>
                    <a:ext uri="{9D8B030D-6E8A-4147-A177-3AD203B41FA5}">
                      <a16:colId xmlns:a16="http://schemas.microsoft.com/office/drawing/2014/main" val="3616323399"/>
                    </a:ext>
                  </a:extLst>
                </a:gridCol>
                <a:gridCol w="1108817">
                  <a:extLst>
                    <a:ext uri="{9D8B030D-6E8A-4147-A177-3AD203B41FA5}">
                      <a16:colId xmlns:a16="http://schemas.microsoft.com/office/drawing/2014/main" val="1862155967"/>
                    </a:ext>
                  </a:extLst>
                </a:gridCol>
                <a:gridCol w="1121637">
                  <a:extLst>
                    <a:ext uri="{9D8B030D-6E8A-4147-A177-3AD203B41FA5}">
                      <a16:colId xmlns:a16="http://schemas.microsoft.com/office/drawing/2014/main" val="2444302684"/>
                    </a:ext>
                  </a:extLst>
                </a:gridCol>
              </a:tblGrid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Year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Student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Full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Total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469145313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2021 (to 2/7/21)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58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64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122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145205839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2020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128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73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201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348372058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2019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152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106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dirty="0"/>
                        <a:t>258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656929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6650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63679F-0D1E-4355-925E-C3A235CA0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692105"/>
          </a:xfrm>
        </p:spPr>
        <p:txBody>
          <a:bodyPr/>
          <a:lstStyle/>
          <a:p>
            <a:pPr algn="ctr"/>
            <a:r>
              <a:rPr lang="en-GB" sz="3300" dirty="0"/>
              <a:t>TCES Financial Forecast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294910-C6DD-4CBA-9711-4D4FB4D61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2983" y="2195848"/>
            <a:ext cx="5090225" cy="3681550"/>
          </a:xfrm>
        </p:spPr>
        <p:txBody>
          <a:bodyPr>
            <a:normAutofit lnSpcReduction="10000"/>
          </a:bodyPr>
          <a:lstStyle/>
          <a:p>
            <a:r>
              <a:rPr lang="en-GB" sz="1800" dirty="0"/>
              <a:t>Current balance: 			£11,660	</a:t>
            </a:r>
          </a:p>
          <a:p>
            <a:r>
              <a:rPr lang="en-GB" sz="1800" dirty="0"/>
              <a:t>Predicted balance June 2022: 		£10,225</a:t>
            </a:r>
          </a:p>
          <a:p>
            <a:endParaRPr lang="en-GB" sz="1800" dirty="0"/>
          </a:p>
          <a:p>
            <a:r>
              <a:rPr lang="en-GB" sz="1800" dirty="0"/>
              <a:t>Memberships				£3,500</a:t>
            </a:r>
          </a:p>
          <a:p>
            <a:r>
              <a:rPr lang="en-GB" sz="1800" dirty="0"/>
              <a:t>Conference income (Nottingham)	£1,240	</a:t>
            </a:r>
          </a:p>
          <a:p>
            <a:r>
              <a:rPr lang="en-GB" sz="1800" b="1" dirty="0"/>
              <a:t>Total income				£4,740</a:t>
            </a:r>
          </a:p>
          <a:p>
            <a:endParaRPr lang="en-GB" sz="1200" dirty="0"/>
          </a:p>
          <a:p>
            <a:r>
              <a:rPr lang="en-GB" sz="1800" dirty="0">
                <a:solidFill>
                  <a:schemeClr val="accent1"/>
                </a:solidFill>
              </a:rPr>
              <a:t>Travel bursaries			£3,000</a:t>
            </a:r>
          </a:p>
          <a:p>
            <a:r>
              <a:rPr lang="en-GB" sz="1800" dirty="0">
                <a:solidFill>
                  <a:schemeClr val="accent1"/>
                </a:solidFill>
              </a:rPr>
              <a:t>Expenses				£500</a:t>
            </a:r>
          </a:p>
          <a:p>
            <a:r>
              <a:rPr lang="en-GB" sz="1800" dirty="0">
                <a:solidFill>
                  <a:schemeClr val="accent1"/>
                </a:solidFill>
              </a:rPr>
              <a:t>Prizes and awards			£2,400</a:t>
            </a:r>
          </a:p>
          <a:p>
            <a:r>
              <a:rPr lang="en-GB" sz="1800" dirty="0">
                <a:solidFill>
                  <a:schemeClr val="accent1"/>
                </a:solidFill>
              </a:rPr>
              <a:t>Fees and charges			£275</a:t>
            </a:r>
          </a:p>
          <a:p>
            <a:r>
              <a:rPr lang="en-GB" sz="1800" b="1" dirty="0">
                <a:solidFill>
                  <a:schemeClr val="accent1"/>
                </a:solidFill>
              </a:rPr>
              <a:t>Total expenditure			£6,175</a:t>
            </a:r>
          </a:p>
        </p:txBody>
      </p:sp>
      <p:pic>
        <p:nvPicPr>
          <p:cNvPr id="6" name="Picture 5" descr="TCES logo 1 tiff format.tif">
            <a:extLst>
              <a:ext uri="{FF2B5EF4-FFF2-40B4-BE49-F238E27FC236}">
                <a16:creationId xmlns:a16="http://schemas.microsoft.com/office/drawing/2014/main" id="{660748BC-E30C-413D-9F5E-87B752E88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78" y="952756"/>
            <a:ext cx="922918" cy="85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45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3628</TotalTime>
  <Words>902</Words>
  <Application>Microsoft Macintosh PowerPoint</Application>
  <PresentationFormat>On-screen Show (4:3)</PresentationFormat>
  <Paragraphs>164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Tahoma</vt:lpstr>
      <vt:lpstr>Office Theme</vt:lpstr>
      <vt:lpstr>TCES AGM meeting  12th June 2019</vt:lpstr>
      <vt:lpstr>President’s report</vt:lpstr>
      <vt:lpstr>TCES Membership Secretary Report</vt:lpstr>
      <vt:lpstr>PowerPoint Presentation</vt:lpstr>
      <vt:lpstr>PowerPoint Presentation</vt:lpstr>
      <vt:lpstr>PowerPoint Presentation</vt:lpstr>
      <vt:lpstr>TCES Treasurer’s Report</vt:lpstr>
      <vt:lpstr>TCES Financial Summary</vt:lpstr>
      <vt:lpstr>TCES Financial Forecast</vt:lpstr>
      <vt:lpstr>PowerPoint Presentation</vt:lpstr>
      <vt:lpstr>PowerPoint Presentation</vt:lpstr>
      <vt:lpstr>PowerPoint Presentation</vt:lpstr>
    </vt:vector>
  </TitlesOfParts>
  <Company>Keele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TCES AGM meeting  20th July 2011</dc:title>
  <dc:creator>Sarah Cartmell</dc:creator>
  <cp:lastModifiedBy>Joseph Stopforth</cp:lastModifiedBy>
  <cp:revision>70</cp:revision>
  <dcterms:created xsi:type="dcterms:W3CDTF">2011-07-19T23:53:30Z</dcterms:created>
  <dcterms:modified xsi:type="dcterms:W3CDTF">2021-07-06T14:46:20Z</dcterms:modified>
</cp:coreProperties>
</file>