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63" r:id="rId3"/>
    <p:sldId id="314" r:id="rId4"/>
    <p:sldId id="331" r:id="rId5"/>
    <p:sldId id="326" r:id="rId6"/>
    <p:sldId id="315" r:id="rId7"/>
    <p:sldId id="318" r:id="rId8"/>
    <p:sldId id="327" r:id="rId9"/>
    <p:sldId id="329" r:id="rId10"/>
    <p:sldId id="316" r:id="rId11"/>
    <p:sldId id="330" r:id="rId12"/>
    <p:sldId id="257" r:id="rId13"/>
    <p:sldId id="323" r:id="rId14"/>
    <p:sldId id="319" r:id="rId15"/>
    <p:sldId id="324" r:id="rId16"/>
    <p:sldId id="322" r:id="rId17"/>
    <p:sldId id="29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3760" autoAdjust="0"/>
  </p:normalViewPr>
  <p:slideViewPr>
    <p:cSldViewPr snapToGrid="0" snapToObjects="1">
      <p:cViewPr varScale="1">
        <p:scale>
          <a:sx n="98" d="100"/>
          <a:sy n="98" d="100"/>
        </p:scale>
        <p:origin x="1112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3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FA772-CFF1-6D4B-905A-AE16FDAFD7AF}" type="datetimeFigureOut">
              <a:rPr lang="en-US" smtClean="0"/>
              <a:t>6/13/22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4B9609-9733-D14A-8964-CDD615C8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64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Current TCES Committee Members: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Professor Sarah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Cartmell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President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(University of Manchester)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 Lisa White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Secretary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(University of Nottingham)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Professor Nick Forsyth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Treasurer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Keele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University)</a:t>
            </a: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Professor Felicity Rose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Membership Secretary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(University of Nottingham)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Dr. Stephen Richardson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 Recruitment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(University of Manchester)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Professor James Phillips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External Relations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(UCL)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Dr.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Araida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Hidalgo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 Lead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(Manchester Metropolitan University)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Dr. Nicholas Evans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TCES Net liaison &amp;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Awards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(Southampton University)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Dr.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Mirmalek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-Sani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Industry Representative &amp; Social Media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(Cell and Gene Therapy Catapult)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Dr. Jonathan Dawson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Travel Bursaries Lead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(Southampton University)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 Vanessa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Hearnden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Travel Bursary reviewer &amp; Newsletter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(University of Sheffield)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Lynsey Steel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PGR Representative &amp; Social Media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(University of Manchester)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Professor Mark Lewis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Past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President &amp; Entrepreneurship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(Loughborough University)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Professor John Haycock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Travel Bursary reviewer (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University of Sheffield)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39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Key</a:t>
            </a:r>
            <a:r>
              <a:rPr lang="en-GB" baseline="0" dirty="0"/>
              <a:t> points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A reminder that we process membership through our website and that individuals can manage their own details online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You will receive an email from TCES to remind you that your membership has expired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Membership runs annually from date of membership payment; you will need to be a paid member at the time of the conference to receive the discounted rate.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CANCEL YOUR STANDING ORDERS!!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142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Key</a:t>
            </a:r>
            <a:r>
              <a:rPr lang="en-GB" baseline="0" dirty="0"/>
              <a:t> points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A reminder that we process membership through our website and that individuals can manage their own details online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You will receive an email from TCES to remind you that your membership has expired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Membership runs annually from date of membership payment; you will need to be a paid member at the time of the conference to receive the discounted rate.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CANCEL YOUR STANDING ORDERS!!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062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091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1" y="-2"/>
            <a:ext cx="12192000" cy="6858001"/>
          </a:xfrm>
          <a:solidFill>
            <a:schemeClr val="bg1">
              <a:alpha val="55000"/>
            </a:schemeClr>
          </a:solidFill>
        </p:spPr>
        <p:txBody>
          <a:bodyPr numCol="1" spcCol="360000"/>
          <a:lstStyle>
            <a:lvl1pPr>
              <a:defRPr/>
            </a:lvl1pPr>
          </a:lstStyle>
          <a:p>
            <a:pPr lvl="0"/>
            <a:r>
              <a:rPr lang="en-US" dirty="0"/>
              <a:t>   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932" y="3828354"/>
            <a:ext cx="10948181" cy="1367797"/>
          </a:xfrm>
        </p:spPr>
        <p:txBody>
          <a:bodyPr anchor="ctr"/>
          <a:lstStyle>
            <a:lvl1pPr algn="ctr">
              <a:defRPr sz="7500" spc="-200" baseline="0"/>
            </a:lvl1pPr>
          </a:lstStyle>
          <a:p>
            <a:r>
              <a:rPr lang="en-US" dirty="0"/>
              <a:t>Click to enter title</a:t>
            </a:r>
            <a:endParaRPr lang="en-GB" dirty="0"/>
          </a:p>
        </p:txBody>
      </p:sp>
      <p:sp>
        <p:nvSpPr>
          <p:cNvPr id="57" name="Text Placeholder 56"/>
          <p:cNvSpPr>
            <a:spLocks noGrp="1"/>
          </p:cNvSpPr>
          <p:nvPr>
            <p:ph type="body" sz="quarter" idx="10" hasCustomPrompt="1"/>
          </p:nvPr>
        </p:nvSpPr>
        <p:spPr>
          <a:xfrm>
            <a:off x="619932" y="5176838"/>
            <a:ext cx="10948181" cy="900112"/>
          </a:xfrm>
        </p:spPr>
        <p:txBody>
          <a:bodyPr anchor="ctr"/>
          <a:lstStyle>
            <a:lvl1pPr algn="ctr">
              <a:defRPr sz="2400" b="1">
                <a:latin typeface="+mj-lt"/>
              </a:defRPr>
            </a:lvl1pPr>
          </a:lstStyle>
          <a:p>
            <a:pPr lvl="0"/>
            <a:r>
              <a:rPr lang="en-US" dirty="0"/>
              <a:t>Click here to insert text</a:t>
            </a:r>
            <a:endParaRPr lang="en-GB" dirty="0"/>
          </a:p>
        </p:txBody>
      </p:sp>
      <p:sp>
        <p:nvSpPr>
          <p:cNvPr id="58" name="Text Placeholder 56"/>
          <p:cNvSpPr>
            <a:spLocks noGrp="1"/>
          </p:cNvSpPr>
          <p:nvPr>
            <p:ph type="body" sz="quarter" idx="11" hasCustomPrompt="1"/>
          </p:nvPr>
        </p:nvSpPr>
        <p:spPr>
          <a:xfrm>
            <a:off x="619932" y="6232922"/>
            <a:ext cx="10948181" cy="469106"/>
          </a:xfrm>
        </p:spPr>
        <p:txBody>
          <a:bodyPr anchor="ctr"/>
          <a:lstStyle>
            <a:lvl1pPr algn="ctr">
              <a:defRPr sz="1400" b="0">
                <a:latin typeface="+mn-lt"/>
              </a:defRPr>
            </a:lvl1pPr>
          </a:lstStyle>
          <a:p>
            <a:pPr lvl="0"/>
            <a:r>
              <a:rPr lang="en-US" dirty="0"/>
              <a:t>Click here to insert text</a:t>
            </a:r>
            <a:endParaRPr lang="en-GB" dirty="0"/>
          </a:p>
        </p:txBody>
      </p:sp>
      <p:sp>
        <p:nvSpPr>
          <p:cNvPr id="67" name="Text Placeholder 66"/>
          <p:cNvSpPr>
            <a:spLocks noGrp="1"/>
          </p:cNvSpPr>
          <p:nvPr>
            <p:ph type="body" sz="quarter" idx="13" hasCustomPrompt="1"/>
          </p:nvPr>
        </p:nvSpPr>
        <p:spPr>
          <a:xfrm rot="10800000">
            <a:off x="4654023" y="6118239"/>
            <a:ext cx="2880000" cy="142251"/>
          </a:xfrm>
          <a:custGeom>
            <a:avLst/>
            <a:gdLst>
              <a:gd name="connsiteX0" fmla="*/ 2880000 w 2880000"/>
              <a:gd name="connsiteY0" fmla="*/ 142251 h 142251"/>
              <a:gd name="connsiteX1" fmla="*/ 0 w 2880000"/>
              <a:gd name="connsiteY1" fmla="*/ 142251 h 142251"/>
              <a:gd name="connsiteX2" fmla="*/ 0 w 2880000"/>
              <a:gd name="connsiteY2" fmla="*/ 124251 h 142251"/>
              <a:gd name="connsiteX3" fmla="*/ 1327498 w 2880000"/>
              <a:gd name="connsiteY3" fmla="*/ 124251 h 142251"/>
              <a:gd name="connsiteX4" fmla="*/ 1439999 w 2880000"/>
              <a:gd name="connsiteY4" fmla="*/ 0 h 142251"/>
              <a:gd name="connsiteX5" fmla="*/ 1552500 w 2880000"/>
              <a:gd name="connsiteY5" fmla="*/ 124251 h 142251"/>
              <a:gd name="connsiteX6" fmla="*/ 2880000 w 2880000"/>
              <a:gd name="connsiteY6" fmla="*/ 124251 h 14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000" h="142251">
                <a:moveTo>
                  <a:pt x="2880000" y="142251"/>
                </a:moveTo>
                <a:lnTo>
                  <a:pt x="0" y="142251"/>
                </a:lnTo>
                <a:lnTo>
                  <a:pt x="0" y="124251"/>
                </a:lnTo>
                <a:lnTo>
                  <a:pt x="1327498" y="124251"/>
                </a:lnTo>
                <a:lnTo>
                  <a:pt x="1439999" y="0"/>
                </a:lnTo>
                <a:lnTo>
                  <a:pt x="1552500" y="124251"/>
                </a:lnTo>
                <a:lnTo>
                  <a:pt x="2880000" y="12425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algn="ctr">
              <a:defRPr sz="1200" b="0">
                <a:latin typeface="+mn-lt"/>
              </a:defRPr>
            </a:lvl1pPr>
          </a:lstStyle>
          <a:p>
            <a:pPr lvl="0"/>
            <a:r>
              <a:rPr lang="en-US" dirty="0"/>
              <a:t>  </a:t>
            </a:r>
            <a:endParaRPr lang="en-GB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5355129" y="780194"/>
            <a:ext cx="1488835" cy="1563812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  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774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7B04B-3351-1E42-9346-BA382285C303}" type="datetimeFigureOut">
              <a:rPr lang="en-US" smtClean="0"/>
              <a:t>6/13/22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n.d.evans@soton.ac.uk" TargetMode="External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n.d.evans@soton.ac.uk" TargetMode="External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ces.org/tces-membership/" TargetMode="External"/><Relationship Id="rId2" Type="http://schemas.openxmlformats.org/officeDocument/2006/relationships/hyperlink" Target="mailto:lisa.white@nottingham.ac.u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660401"/>
            <a:ext cx="7772400" cy="1470025"/>
          </a:xfrm>
        </p:spPr>
        <p:txBody>
          <a:bodyPr/>
          <a:lstStyle/>
          <a:p>
            <a:r>
              <a:rPr lang="en-US" dirty="0"/>
              <a:t>TCES AGM meeting </a:t>
            </a:r>
            <a:br>
              <a:rPr lang="en-US" dirty="0"/>
            </a:br>
            <a:r>
              <a:rPr lang="en-US" dirty="0"/>
              <a:t>14</a:t>
            </a:r>
            <a:r>
              <a:rPr lang="en-US" baseline="30000" dirty="0"/>
              <a:t>th</a:t>
            </a:r>
            <a:r>
              <a:rPr lang="en-US" dirty="0"/>
              <a:t> June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2194" y="2471228"/>
            <a:ext cx="6654206" cy="3508375"/>
          </a:xfrm>
        </p:spPr>
        <p:txBody>
          <a:bodyPr>
            <a:normAutofit/>
          </a:bodyPr>
          <a:lstStyle/>
          <a:p>
            <a:r>
              <a:rPr lang="en-US" dirty="0"/>
              <a:t>Agenda:</a:t>
            </a:r>
          </a:p>
          <a:p>
            <a:pPr marL="514350" indent="-514350">
              <a:buAutoNum type="arabicPeriod"/>
            </a:pPr>
            <a:r>
              <a:rPr lang="en-US" dirty="0"/>
              <a:t>President’s Report</a:t>
            </a:r>
          </a:p>
          <a:p>
            <a:pPr marL="514350" indent="-514350">
              <a:buFont typeface="Arial"/>
              <a:buAutoNum type="arabicPeriod"/>
            </a:pPr>
            <a:r>
              <a:rPr lang="en-US" dirty="0"/>
              <a:t> Membership Secretary’s report</a:t>
            </a:r>
          </a:p>
          <a:p>
            <a:pPr marL="514350" indent="-514350">
              <a:buAutoNum type="arabicPeriod"/>
            </a:pPr>
            <a:r>
              <a:rPr lang="en-US" dirty="0"/>
              <a:t>Treasurer’s Report</a:t>
            </a:r>
          </a:p>
          <a:p>
            <a:pPr marL="514350" indent="-514350">
              <a:buAutoNum type="arabicPeriod"/>
            </a:pPr>
            <a:r>
              <a:rPr lang="en-US" dirty="0"/>
              <a:t>TCES-Network &amp; Awards</a:t>
            </a:r>
          </a:p>
          <a:p>
            <a:pPr marL="514350" indent="-514350">
              <a:buAutoNum type="arabicPeriod"/>
            </a:pPr>
            <a:r>
              <a:rPr lang="en-US" dirty="0"/>
              <a:t>TERMIS / TCES update</a:t>
            </a:r>
          </a:p>
        </p:txBody>
      </p:sp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3" y="92657"/>
            <a:ext cx="1230557" cy="11354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09800" y="139541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TCES Treasurer’s Report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3664" y="3177073"/>
            <a:ext cx="8288894" cy="2761147"/>
          </a:xfrm>
        </p:spPr>
        <p:txBody>
          <a:bodyPr>
            <a:normAutofit/>
          </a:bodyPr>
          <a:lstStyle/>
          <a:p>
            <a:r>
              <a:rPr lang="en-US" dirty="0"/>
              <a:t>Dr Stephen Richardson &amp; Prof Nicholas Forsyth</a:t>
            </a:r>
          </a:p>
          <a:p>
            <a:r>
              <a:rPr lang="en-US" dirty="0"/>
              <a:t>University of Manchester &amp; </a:t>
            </a:r>
            <a:r>
              <a:rPr lang="en-US" dirty="0" err="1"/>
              <a:t>Keele</a:t>
            </a:r>
            <a:r>
              <a:rPr lang="en-US" dirty="0"/>
              <a:t> University </a:t>
            </a:r>
          </a:p>
        </p:txBody>
      </p:sp>
    </p:spTree>
    <p:extLst>
      <p:ext uri="{BB962C8B-B14F-4D97-AF65-F5344CB8AC3E}">
        <p14:creationId xmlns:p14="http://schemas.microsoft.com/office/powerpoint/2010/main" val="3696219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63679F-0D1E-4355-925E-C3A235CA0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2806"/>
          </a:xfrm>
        </p:spPr>
        <p:txBody>
          <a:bodyPr/>
          <a:lstStyle/>
          <a:p>
            <a:pPr algn="ctr"/>
            <a:r>
              <a:rPr lang="en-GB" sz="4400" dirty="0"/>
              <a:t>TCES Financial Summary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294910-C6DD-4CBA-9711-4D4FB4D61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0612"/>
            <a:ext cx="10866120" cy="5357388"/>
          </a:xfrm>
        </p:spPr>
        <p:txBody>
          <a:bodyPr>
            <a:normAutofit fontScale="85000" lnSpcReduction="20000"/>
          </a:bodyPr>
          <a:lstStyle/>
          <a:p>
            <a:r>
              <a:rPr lang="en-GB" sz="2400" dirty="0">
                <a:cs typeface="Arial" panose="020B0604020202020204" pitchFamily="34" charset="0"/>
              </a:rPr>
              <a:t>Current balance: 		</a:t>
            </a:r>
            <a:r>
              <a:rPr lang="en-GB" sz="2400" b="1" dirty="0">
                <a:cs typeface="Arial" panose="020B0604020202020204" pitchFamily="34" charset="0"/>
              </a:rPr>
              <a:t>£ 11,704</a:t>
            </a:r>
            <a:r>
              <a:rPr lang="en-GB" sz="2400" dirty="0">
                <a:cs typeface="Arial" panose="020B0604020202020204" pitchFamily="34" charset="0"/>
              </a:rPr>
              <a:t>	</a:t>
            </a:r>
          </a:p>
          <a:p>
            <a:r>
              <a:rPr lang="en-GB" sz="2400" dirty="0">
                <a:cs typeface="Arial" panose="020B0604020202020204" pitchFamily="34" charset="0"/>
              </a:rPr>
              <a:t>Balance June 2020 (last AGM): 	£ 11,660</a:t>
            </a:r>
          </a:p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cs typeface="Arial" panose="020B0604020202020204" pitchFamily="34" charset="0"/>
              </a:rPr>
              <a:t>Paid memberships</a:t>
            </a:r>
          </a:p>
          <a:p>
            <a:pPr marL="0" indent="0">
              <a:buNone/>
            </a:pPr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b="1" dirty="0">
                <a:cs typeface="Arial" panose="020B0604020202020204" pitchFamily="34" charset="0"/>
              </a:rPr>
              <a:t>Reminder – if you pay by standing order please cancel it and </a:t>
            </a:r>
            <a:r>
              <a:rPr lang="en-GB" sz="2400" b="1" dirty="0" err="1">
                <a:cs typeface="Arial" panose="020B0604020202020204" pitchFamily="34" charset="0"/>
              </a:rPr>
              <a:t>rejoin</a:t>
            </a:r>
            <a:r>
              <a:rPr lang="en-GB" sz="2400" b="1" dirty="0">
                <a:cs typeface="Arial" panose="020B0604020202020204" pitchFamily="34" charset="0"/>
              </a:rPr>
              <a:t> via the website using  </a:t>
            </a:r>
            <a:r>
              <a:rPr lang="en-GB" sz="2400" b="1" dirty="0" err="1">
                <a:cs typeface="Arial" panose="020B0604020202020204" pitchFamily="34" charset="0"/>
              </a:rPr>
              <a:t>Paypal</a:t>
            </a:r>
            <a:endParaRPr lang="en-GB" sz="2400" b="1" dirty="0">
              <a:cs typeface="Arial" panose="020B0604020202020204" pitchFamily="34" charset="0"/>
            </a:endParaRPr>
          </a:p>
          <a:p>
            <a:endParaRPr lang="en-GB" sz="2400" b="1" dirty="0">
              <a:cs typeface="Arial" panose="020B0604020202020204" pitchFamily="34" charset="0"/>
            </a:endParaRPr>
          </a:p>
          <a:p>
            <a:r>
              <a:rPr lang="en-GB" sz="2400" b="1" dirty="0">
                <a:cs typeface="Arial" panose="020B0604020202020204" pitchFamily="34" charset="0"/>
              </a:rPr>
              <a:t>Main outgoings</a:t>
            </a:r>
          </a:p>
          <a:p>
            <a:pPr lvl="1"/>
            <a:r>
              <a:rPr lang="en-GB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Five-year </a:t>
            </a:r>
            <a:r>
              <a:rPr lang="en-GB" sz="24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eCM</a:t>
            </a:r>
            <a:r>
              <a:rPr lang="en-GB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Journal sponsorship (£2,337.88)</a:t>
            </a:r>
          </a:p>
          <a:p>
            <a:pPr lvl="1"/>
            <a:r>
              <a:rPr lang="en-GB" sz="2400" dirty="0">
                <a:ea typeface="Calibri" panose="020F0502020204030204" pitchFamily="34" charset="0"/>
                <a:cs typeface="Arial" panose="020B0604020202020204" pitchFamily="34" charset="0"/>
              </a:rPr>
              <a:t>Four travel awards (£900)</a:t>
            </a:r>
          </a:p>
          <a:p>
            <a:pPr lvl="1"/>
            <a:r>
              <a:rPr lang="en-GB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Website hosting and expenses</a:t>
            </a:r>
          </a:p>
          <a:p>
            <a:pPr lvl="1"/>
            <a:endParaRPr lang="en-GB" sz="1600" b="1" dirty="0"/>
          </a:p>
          <a:p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</p:txBody>
      </p:sp>
      <p:pic>
        <p:nvPicPr>
          <p:cNvPr id="6" name="Picture 5" descr="TCES logo 1 tiff format.tif">
            <a:extLst>
              <a:ext uri="{FF2B5EF4-FFF2-40B4-BE49-F238E27FC236}">
                <a16:creationId xmlns:a16="http://schemas.microsoft.com/office/drawing/2014/main" id="{660748BC-E30C-413D-9F5E-87B752E88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04" y="127340"/>
            <a:ext cx="1230557" cy="1135487"/>
          </a:xfrm>
          <a:prstGeom prst="rect">
            <a:avLst/>
          </a:prstGeom>
        </p:spPr>
      </p:pic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1DF98BC2-5D40-4A2A-8ECD-53A5B5E997F9}"/>
              </a:ext>
            </a:extLst>
          </p:cNvPr>
          <p:cNvGraphicFramePr>
            <a:graphicFrameLocks noGrp="1"/>
          </p:cNvGraphicFramePr>
          <p:nvPr/>
        </p:nvGraphicFramePr>
        <p:xfrm>
          <a:off x="1151782" y="2675415"/>
          <a:ext cx="651206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4422">
                  <a:extLst>
                    <a:ext uri="{9D8B030D-6E8A-4147-A177-3AD203B41FA5}">
                      <a16:colId xmlns:a16="http://schemas.microsoft.com/office/drawing/2014/main" val="3131373613"/>
                    </a:ext>
                  </a:extLst>
                </a:gridCol>
                <a:gridCol w="1646937">
                  <a:extLst>
                    <a:ext uri="{9D8B030D-6E8A-4147-A177-3AD203B41FA5}">
                      <a16:colId xmlns:a16="http://schemas.microsoft.com/office/drawing/2014/main" val="3616323399"/>
                    </a:ext>
                  </a:extLst>
                </a:gridCol>
                <a:gridCol w="1491729">
                  <a:extLst>
                    <a:ext uri="{9D8B030D-6E8A-4147-A177-3AD203B41FA5}">
                      <a16:colId xmlns:a16="http://schemas.microsoft.com/office/drawing/2014/main" val="1862155967"/>
                    </a:ext>
                  </a:extLst>
                </a:gridCol>
                <a:gridCol w="1508976">
                  <a:extLst>
                    <a:ext uri="{9D8B030D-6E8A-4147-A177-3AD203B41FA5}">
                      <a16:colId xmlns:a16="http://schemas.microsoft.com/office/drawing/2014/main" val="2444302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Student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Full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9145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2022 (to 10/6/22)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155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205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147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8372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201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692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258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297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60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63679F-0D1E-4355-925E-C3A235CA0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2806"/>
          </a:xfrm>
        </p:spPr>
        <p:txBody>
          <a:bodyPr/>
          <a:lstStyle/>
          <a:p>
            <a:pPr algn="ctr"/>
            <a:r>
              <a:rPr lang="en-GB" sz="4400" dirty="0"/>
              <a:t>TCES Financial Forecast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294910-C6DD-4CBA-9711-4D4FB4D61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22803"/>
            <a:ext cx="10515600" cy="4908733"/>
          </a:xfrm>
        </p:spPr>
        <p:txBody>
          <a:bodyPr>
            <a:normAutofit/>
          </a:bodyPr>
          <a:lstStyle/>
          <a:p>
            <a:r>
              <a:rPr lang="en-GB" sz="2400" dirty="0"/>
              <a:t>Current balance: 					£11,704	</a:t>
            </a:r>
          </a:p>
          <a:p>
            <a:r>
              <a:rPr lang="en-GB" sz="2400" dirty="0"/>
              <a:t>Predicted balance June 2023: 		£10,254</a:t>
            </a:r>
          </a:p>
          <a:p>
            <a:endParaRPr lang="en-GB" sz="2400" dirty="0"/>
          </a:p>
          <a:p>
            <a:r>
              <a:rPr lang="en-GB" sz="2400" b="1" dirty="0"/>
              <a:t>Total income (memberships + conference fee)	£4,000</a:t>
            </a:r>
          </a:p>
          <a:p>
            <a:endParaRPr lang="en-GB" sz="1600" dirty="0"/>
          </a:p>
          <a:p>
            <a:r>
              <a:rPr lang="en-GB" sz="2400" dirty="0">
                <a:solidFill>
                  <a:schemeClr val="accent1"/>
                </a:solidFill>
              </a:rPr>
              <a:t>Travel bursaries						-£3,000</a:t>
            </a:r>
          </a:p>
          <a:p>
            <a:r>
              <a:rPr lang="en-GB" sz="2400" dirty="0">
                <a:solidFill>
                  <a:schemeClr val="accent1"/>
                </a:solidFill>
              </a:rPr>
              <a:t>Fees and expenses					-£500</a:t>
            </a:r>
          </a:p>
          <a:p>
            <a:r>
              <a:rPr lang="en-GB" sz="2400" dirty="0">
                <a:solidFill>
                  <a:schemeClr val="accent1"/>
                </a:solidFill>
              </a:rPr>
              <a:t>Prizes and awards					-£1,950</a:t>
            </a:r>
          </a:p>
          <a:p>
            <a:r>
              <a:rPr lang="en-GB" sz="2400" b="1" dirty="0">
                <a:solidFill>
                  <a:schemeClr val="accent1"/>
                </a:solidFill>
              </a:rPr>
              <a:t>Total expenditure					-£5,450</a:t>
            </a:r>
          </a:p>
        </p:txBody>
      </p:sp>
      <p:pic>
        <p:nvPicPr>
          <p:cNvPr id="6" name="Picture 5" descr="TCES logo 1 tiff format.tif">
            <a:extLst>
              <a:ext uri="{FF2B5EF4-FFF2-40B4-BE49-F238E27FC236}">
                <a16:creationId xmlns:a16="http://schemas.microsoft.com/office/drawing/2014/main" id="{660748BC-E30C-413D-9F5E-87B752E88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04" y="127340"/>
            <a:ext cx="1230557" cy="11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505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09800" y="139541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TCES-NET &amp; Awards 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3664" y="3177073"/>
            <a:ext cx="8288894" cy="2761147"/>
          </a:xfrm>
        </p:spPr>
        <p:txBody>
          <a:bodyPr>
            <a:normAutofit/>
          </a:bodyPr>
          <a:lstStyle/>
          <a:p>
            <a:r>
              <a:rPr lang="en-US" dirty="0"/>
              <a:t>Dr Nicholas Evans </a:t>
            </a:r>
          </a:p>
          <a:p>
            <a:r>
              <a:rPr lang="en-US" dirty="0"/>
              <a:t>University of Southampton </a:t>
            </a:r>
          </a:p>
        </p:txBody>
      </p:sp>
    </p:spTree>
    <p:extLst>
      <p:ext uri="{BB962C8B-B14F-4D97-AF65-F5344CB8AC3E}">
        <p14:creationId xmlns:p14="http://schemas.microsoft.com/office/powerpoint/2010/main" val="3005438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5BE2E7-65FD-E8E2-D7DD-748539D451C6}"/>
              </a:ext>
            </a:extLst>
          </p:cNvPr>
          <p:cNvSpPr txBox="1"/>
          <p:nvPr/>
        </p:nvSpPr>
        <p:spPr>
          <a:xfrm>
            <a:off x="3055068" y="259926"/>
            <a:ext cx="55830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TCES-Network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A66658-E2AD-C88F-2671-F20BE1445184}"/>
              </a:ext>
            </a:extLst>
          </p:cNvPr>
          <p:cNvSpPr txBox="1"/>
          <p:nvPr/>
        </p:nvSpPr>
        <p:spPr>
          <a:xfrm>
            <a:off x="362621" y="1523004"/>
            <a:ext cx="116202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tx2"/>
                </a:solidFill>
              </a:rPr>
              <a:t>What?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Informal networking events for academics, postdoctoral researchers or postgraduate students</a:t>
            </a:r>
          </a:p>
          <a:p>
            <a:endParaRPr lang="en-GB" sz="2400" dirty="0"/>
          </a:p>
          <a:p>
            <a:r>
              <a:rPr lang="en-GB" sz="2400" b="1" dirty="0">
                <a:solidFill>
                  <a:schemeClr val="tx2"/>
                </a:solidFill>
              </a:rPr>
              <a:t>Funding available (up to £1000) to arrange local meetings for TCES members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Maintain links and collaborative networks throughout the year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Tell people in the community about the work you’re doing, and find out about research in other groups</a:t>
            </a:r>
            <a:endParaRPr lang="en-US" dirty="0"/>
          </a:p>
          <a:p>
            <a:r>
              <a:rPr lang="en-GB" sz="2400" b="1" u="sng" dirty="0">
                <a:solidFill>
                  <a:srgbClr val="C00000"/>
                </a:solidFill>
              </a:rPr>
              <a:t>Led by YOU!!!</a:t>
            </a:r>
          </a:p>
          <a:p>
            <a:endParaRPr lang="en-GB" sz="2400" dirty="0">
              <a:solidFill>
                <a:schemeClr val="accent1"/>
              </a:solidFill>
            </a:endParaRPr>
          </a:p>
          <a:p>
            <a:r>
              <a:rPr lang="en-GB" sz="2400" b="1" dirty="0">
                <a:solidFill>
                  <a:schemeClr val="tx2"/>
                </a:solidFill>
              </a:rPr>
              <a:t>How?</a:t>
            </a:r>
          </a:p>
          <a:p>
            <a:r>
              <a:rPr lang="en-GB" sz="2000" dirty="0"/>
              <a:t>Details of how to apply are on the TCES website &amp; contact Nick Evans </a:t>
            </a:r>
            <a:r>
              <a:rPr lang="en-GB" sz="2000" dirty="0">
                <a:hlinkClick r:id="rId3"/>
              </a:rPr>
              <a:t>n.d.evans@soton.ac.uk</a:t>
            </a:r>
            <a:r>
              <a:rPr lang="en-GB" sz="2000" dirty="0"/>
              <a:t> </a:t>
            </a:r>
          </a:p>
          <a:p>
            <a:endParaRPr lang="en-GB" sz="2400" dirty="0">
              <a:solidFill>
                <a:schemeClr val="accent1"/>
              </a:solidFill>
            </a:endParaRPr>
          </a:p>
          <a:p>
            <a:r>
              <a:rPr lang="en-GB" sz="2400" b="1" dirty="0">
                <a:solidFill>
                  <a:schemeClr val="tx2"/>
                </a:solidFill>
              </a:rPr>
              <a:t>When and where?</a:t>
            </a:r>
          </a:p>
          <a:p>
            <a:r>
              <a:rPr lang="en-GB" sz="2000" dirty="0"/>
              <a:t>Up to 3 meetings per year can be funded.  Applications accepted all year round with designated calls on the website.  Deadline is </a:t>
            </a:r>
            <a:r>
              <a:rPr lang="en-GB" sz="2000" b="1" dirty="0">
                <a:solidFill>
                  <a:srgbClr val="FF0000"/>
                </a:solidFill>
              </a:rPr>
              <a:t>30</a:t>
            </a:r>
            <a:r>
              <a:rPr lang="en-GB" sz="2000" b="1" baseline="30000" dirty="0">
                <a:solidFill>
                  <a:srgbClr val="FF0000"/>
                </a:solidFill>
              </a:rPr>
              <a:t>th</a:t>
            </a:r>
            <a:r>
              <a:rPr lang="en-GB" sz="2000" b="1" dirty="0">
                <a:solidFill>
                  <a:srgbClr val="FF0000"/>
                </a:solidFill>
              </a:rPr>
              <a:t> September 2022 </a:t>
            </a:r>
          </a:p>
        </p:txBody>
      </p:sp>
    </p:spTree>
    <p:extLst>
      <p:ext uri="{BB962C8B-B14F-4D97-AF65-F5344CB8AC3E}">
        <p14:creationId xmlns:p14="http://schemas.microsoft.com/office/powerpoint/2010/main" val="2554240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5BE2E7-65FD-E8E2-D7DD-748539D451C6}"/>
              </a:ext>
            </a:extLst>
          </p:cNvPr>
          <p:cNvSpPr txBox="1"/>
          <p:nvPr/>
        </p:nvSpPr>
        <p:spPr>
          <a:xfrm>
            <a:off x="3198694" y="287417"/>
            <a:ext cx="55830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Awards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A66658-E2AD-C88F-2671-F20BE1445184}"/>
              </a:ext>
            </a:extLst>
          </p:cNvPr>
          <p:cNvSpPr txBox="1"/>
          <p:nvPr/>
        </p:nvSpPr>
        <p:spPr>
          <a:xfrm>
            <a:off x="362621" y="1523004"/>
            <a:ext cx="1162027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u="sng" dirty="0">
                <a:solidFill>
                  <a:srgbClr val="800000"/>
                </a:solidFill>
              </a:rPr>
              <a:t>ADAM CURTIS COLLABORATION AWARD (ACCA)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80000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£500 awards for PhD students (2nd and 3rd year) and PDRAs to support: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short term training at a group in the UK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technology transfer between groups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collaboration between diverse groups, which may lead to future grant applications or joint publications.</a:t>
            </a:r>
          </a:p>
          <a:p>
            <a:r>
              <a:rPr lang="en-US" sz="2000" dirty="0">
                <a:solidFill>
                  <a:srgbClr val="002060"/>
                </a:solidFill>
              </a:rPr>
              <a:t>See TCES website for details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CV, </a:t>
            </a:r>
            <a:r>
              <a:rPr lang="en-US" sz="2000" dirty="0" err="1"/>
              <a:t>LoS</a:t>
            </a:r>
            <a:r>
              <a:rPr lang="en-US" sz="2000" dirty="0"/>
              <a:t> from host and supervisor, maximum 2 page summary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talk to Nick Evans (</a:t>
            </a:r>
            <a:r>
              <a:rPr lang="en-GB" sz="2000" dirty="0">
                <a:hlinkClick r:id="rId3"/>
              </a:rPr>
              <a:t>n.d.evans@soton.ac.uk</a:t>
            </a:r>
            <a:r>
              <a:rPr lang="en-GB" sz="20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r>
              <a:rPr lang="en-GB" sz="2000" u="sng" dirty="0">
                <a:solidFill>
                  <a:srgbClr val="800000"/>
                </a:solidFill>
              </a:rPr>
              <a:t>ROBERT BROWN EARLY STAGE INVESTIGATOR AWARD (ESI)</a:t>
            </a:r>
          </a:p>
          <a:p>
            <a:r>
              <a:rPr lang="en-US" sz="2000" dirty="0"/>
              <a:t>Eligible candidates should be TCES members, should have a PhD in a tissue engineering-related field, should not have been awarded grants or fellowships longer than 12 months, and should not hold a permanent academic position.</a:t>
            </a:r>
            <a:endParaRPr lang="en-GB" sz="2000" u="sng" dirty="0">
              <a:solidFill>
                <a:srgbClr val="8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976F9D-C892-FBD3-0C3D-7609AD482F95}"/>
              </a:ext>
            </a:extLst>
          </p:cNvPr>
          <p:cNvSpPr/>
          <p:nvPr/>
        </p:nvSpPr>
        <p:spPr>
          <a:xfrm>
            <a:off x="6771951" y="6421132"/>
            <a:ext cx="5420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u="sng" dirty="0">
                <a:solidFill>
                  <a:srgbClr val="0070C0"/>
                </a:solidFill>
              </a:rPr>
              <a:t>https://tces.org/tces-membership/tces-awardsprizes/</a:t>
            </a:r>
          </a:p>
        </p:txBody>
      </p:sp>
    </p:spTree>
    <p:extLst>
      <p:ext uri="{BB962C8B-B14F-4D97-AF65-F5344CB8AC3E}">
        <p14:creationId xmlns:p14="http://schemas.microsoft.com/office/powerpoint/2010/main" val="239095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09800" y="139541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TERMIS EU 2023 – TCES 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3664" y="3177073"/>
            <a:ext cx="7638536" cy="2761147"/>
          </a:xfrm>
        </p:spPr>
        <p:txBody>
          <a:bodyPr>
            <a:normAutofit/>
          </a:bodyPr>
          <a:lstStyle/>
          <a:p>
            <a:r>
              <a:rPr lang="en-US" dirty="0"/>
              <a:t>Dr Stephen Richardson</a:t>
            </a:r>
          </a:p>
          <a:p>
            <a:r>
              <a:rPr lang="en-US" dirty="0"/>
              <a:t>University of Manchester </a:t>
            </a:r>
          </a:p>
        </p:txBody>
      </p:sp>
    </p:spTree>
    <p:extLst>
      <p:ext uri="{BB962C8B-B14F-4D97-AF65-F5344CB8AC3E}">
        <p14:creationId xmlns:p14="http://schemas.microsoft.com/office/powerpoint/2010/main" val="2716054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>
            <a:gsLst>
              <a:gs pos="1000">
                <a:schemeClr val="tx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  <a:latin typeface="Segoe UI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0" y="3378433"/>
            <a:ext cx="9144000" cy="3454400"/>
          </a:xfrm>
          <a:prstGeom prst="rect">
            <a:avLst/>
          </a:prstGeom>
          <a:gradFill>
            <a:gsLst>
              <a:gs pos="1000">
                <a:schemeClr val="tx1">
                  <a:alpha val="0"/>
                </a:schemeClr>
              </a:gs>
              <a:gs pos="100000">
                <a:schemeClr val="bg1"/>
              </a:gs>
              <a:gs pos="62000">
                <a:schemeClr val="bg1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  <a:latin typeface="Segoe UI Ligh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1"/>
          </p:nvPr>
        </p:nvSpPr>
        <p:spPr>
          <a:xfrm>
            <a:off x="1524001" y="5"/>
            <a:ext cx="9144000" cy="6857999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765798" y="3774142"/>
            <a:ext cx="8556770" cy="2940424"/>
          </a:xfrm>
        </p:spPr>
        <p:txBody>
          <a:bodyPr>
            <a:normAutofit fontScale="77500" lnSpcReduction="20000"/>
          </a:bodyPr>
          <a:lstStyle/>
          <a:p>
            <a:r>
              <a:rPr lang="en-GB" sz="5400" dirty="0">
                <a:latin typeface="Calibri" panose="020F0502020204030204" pitchFamily="34" charset="0"/>
                <a:cs typeface="Calibri" panose="020F0502020204030204" pitchFamily="34" charset="0"/>
              </a:rPr>
              <a:t>TERMIS EU Chapter Meeting 2023</a:t>
            </a:r>
          </a:p>
          <a:p>
            <a:r>
              <a:rPr lang="en-GB" sz="48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28</a:t>
            </a:r>
            <a:r>
              <a:rPr lang="en-GB" sz="4800" baseline="30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sz="48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31</a:t>
            </a:r>
            <a:r>
              <a:rPr lang="en-GB" sz="4800" baseline="30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GB" sz="48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March 2023</a:t>
            </a:r>
          </a:p>
          <a:p>
            <a:endParaRPr lang="en-GB" sz="8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altLang="en-US" sz="28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Broadening the Targets and Approaches for Regenerative Medicine</a:t>
            </a:r>
          </a:p>
          <a:p>
            <a:r>
              <a:rPr lang="en-GB" sz="28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Manchester Central</a:t>
            </a:r>
          </a:p>
        </p:txBody>
      </p:sp>
    </p:spTree>
    <p:extLst>
      <p:ext uri="{BB962C8B-B14F-4D97-AF65-F5344CB8AC3E}">
        <p14:creationId xmlns:p14="http://schemas.microsoft.com/office/powerpoint/2010/main" val="145786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09800" y="139541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President’s Report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3664" y="3177073"/>
            <a:ext cx="7638536" cy="2761147"/>
          </a:xfrm>
        </p:spPr>
        <p:txBody>
          <a:bodyPr>
            <a:normAutofit/>
          </a:bodyPr>
          <a:lstStyle/>
          <a:p>
            <a:r>
              <a:rPr lang="en-US" dirty="0"/>
              <a:t>Professor Sarah </a:t>
            </a:r>
            <a:r>
              <a:rPr lang="en-US" dirty="0" err="1"/>
              <a:t>Cartmell</a:t>
            </a:r>
            <a:r>
              <a:rPr lang="en-US" dirty="0"/>
              <a:t> </a:t>
            </a:r>
          </a:p>
          <a:p>
            <a:r>
              <a:rPr lang="en-US" dirty="0"/>
              <a:t>University of Manchester </a:t>
            </a:r>
          </a:p>
        </p:txBody>
      </p:sp>
    </p:spTree>
    <p:extLst>
      <p:ext uri="{BB962C8B-B14F-4D97-AF65-F5344CB8AC3E}">
        <p14:creationId xmlns:p14="http://schemas.microsoft.com/office/powerpoint/2010/main" val="1138568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56EA66-DCB0-42C6-99D1-7BCCD72593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2" t="7771" r="62496" b="55071"/>
          <a:stretch/>
        </p:blipFill>
        <p:spPr>
          <a:xfrm>
            <a:off x="3547245" y="1218484"/>
            <a:ext cx="962618" cy="9629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593E62C-C7E9-4C22-BCD3-DC8DF8FC58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9107" r="63835"/>
          <a:stretch/>
        </p:blipFill>
        <p:spPr>
          <a:xfrm>
            <a:off x="419917" y="1167305"/>
            <a:ext cx="939124" cy="9629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C0FD10-36CF-4DD2-984F-6C91261D427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9505" r="60692"/>
          <a:stretch/>
        </p:blipFill>
        <p:spPr>
          <a:xfrm>
            <a:off x="400822" y="5198159"/>
            <a:ext cx="1020758" cy="9773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60DDDD-7BB8-413B-949D-13681AA2FD1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38" t="58093" r="67899"/>
          <a:stretch/>
        </p:blipFill>
        <p:spPr>
          <a:xfrm>
            <a:off x="9351123" y="2377554"/>
            <a:ext cx="757989" cy="9670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FE068D-791F-45EF-A152-D742C297F56A}"/>
              </a:ext>
            </a:extLst>
          </p:cNvPr>
          <p:cNvSpPr txBox="1"/>
          <p:nvPr/>
        </p:nvSpPr>
        <p:spPr>
          <a:xfrm>
            <a:off x="153112" y="74794"/>
            <a:ext cx="5631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Know your TCES Committee!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C81DFA-6B89-4FBE-804C-1CF12D938693}"/>
              </a:ext>
            </a:extLst>
          </p:cNvPr>
          <p:cNvSpPr txBox="1"/>
          <p:nvPr/>
        </p:nvSpPr>
        <p:spPr>
          <a:xfrm>
            <a:off x="9285305" y="911751"/>
            <a:ext cx="24529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Postgraduate Representative: Lynsey Steel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EDA44C-28B0-45DB-931F-A75E3824F902}"/>
              </a:ext>
            </a:extLst>
          </p:cNvPr>
          <p:cNvSpPr txBox="1"/>
          <p:nvPr/>
        </p:nvSpPr>
        <p:spPr>
          <a:xfrm>
            <a:off x="10141411" y="1115441"/>
            <a:ext cx="19416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University of Manchester</a:t>
            </a:r>
          </a:p>
          <a:p>
            <a:r>
              <a:rPr lang="en-GB" sz="1000" dirty="0" err="1"/>
              <a:t>lynsey.steel</a:t>
            </a:r>
            <a:r>
              <a:rPr lang="en-GB" sz="1000" dirty="0"/>
              <a:t>@</a:t>
            </a:r>
          </a:p>
          <a:p>
            <a:r>
              <a:rPr lang="en-GB" sz="1000" dirty="0" err="1"/>
              <a:t>postgrad.manchester.ac.uk</a:t>
            </a:r>
            <a:endParaRPr lang="en-GB" sz="10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1C26611-F3DF-409F-98B5-A0B671DDF22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1085" r="59794"/>
          <a:stretch/>
        </p:blipFill>
        <p:spPr>
          <a:xfrm>
            <a:off x="290649" y="3797546"/>
            <a:ext cx="1020757" cy="10957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2834BE5-DE45-3E4A-AB59-213EF4BDFF8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5201"/>
          <a:stretch/>
        </p:blipFill>
        <p:spPr>
          <a:xfrm>
            <a:off x="9325798" y="1146219"/>
            <a:ext cx="838441" cy="10134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81261CB-3FF0-6344-B67D-B223852C7BC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9052"/>
          <a:stretch/>
        </p:blipFill>
        <p:spPr>
          <a:xfrm>
            <a:off x="6517347" y="3783477"/>
            <a:ext cx="927100" cy="10024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35B168-A5CD-8B41-9775-F37F07A4611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6173" y="2506133"/>
            <a:ext cx="922867" cy="92286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4CCC302-7A51-B149-9C24-BD051955E8C6}"/>
              </a:ext>
            </a:extLst>
          </p:cNvPr>
          <p:cNvSpPr txBox="1"/>
          <p:nvPr/>
        </p:nvSpPr>
        <p:spPr>
          <a:xfrm>
            <a:off x="9274719" y="2206331"/>
            <a:ext cx="20938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Awards Review: Prof John Haycock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04915E-F414-0B4C-A9F0-A2A4FE1909B3}"/>
              </a:ext>
            </a:extLst>
          </p:cNvPr>
          <p:cNvSpPr txBox="1"/>
          <p:nvPr/>
        </p:nvSpPr>
        <p:spPr>
          <a:xfrm>
            <a:off x="371626" y="2266374"/>
            <a:ext cx="1487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Secretary : Dr Lisa White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A53FC3-0F21-0949-9E38-98406EC3BCE2}"/>
              </a:ext>
            </a:extLst>
          </p:cNvPr>
          <p:cNvSpPr txBox="1"/>
          <p:nvPr/>
        </p:nvSpPr>
        <p:spPr>
          <a:xfrm>
            <a:off x="7444447" y="3782118"/>
            <a:ext cx="16546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Sheffield</a:t>
            </a:r>
          </a:p>
          <a:p>
            <a:r>
              <a:rPr lang="en-US" sz="1000" dirty="0" err="1"/>
              <a:t>v.hearnden@Sheffield.ac.uk</a:t>
            </a:r>
            <a:endParaRPr lang="en-US" sz="1000" dirty="0"/>
          </a:p>
          <a:p>
            <a:endParaRPr lang="en-US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A89F21-EF9B-D347-97EB-AFABF297E573}"/>
              </a:ext>
            </a:extLst>
          </p:cNvPr>
          <p:cNvSpPr txBox="1"/>
          <p:nvPr/>
        </p:nvSpPr>
        <p:spPr>
          <a:xfrm>
            <a:off x="1369083" y="2526358"/>
            <a:ext cx="1725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Nottingham</a:t>
            </a:r>
          </a:p>
          <a:p>
            <a:r>
              <a:rPr lang="en-US" sz="1000" dirty="0" err="1"/>
              <a:t>lisa.white@Nottingham.ac.uk</a:t>
            </a:r>
            <a:endParaRPr lang="en-US" sz="10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2420486-0F1C-CADC-963D-550146C10F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436" r="61613" b="52494"/>
          <a:stretch/>
        </p:blipFill>
        <p:spPr>
          <a:xfrm>
            <a:off x="6512942" y="5162585"/>
            <a:ext cx="996825" cy="96706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5765FC3-7E1A-0E8E-68AB-D1100E8F997E}"/>
              </a:ext>
            </a:extLst>
          </p:cNvPr>
          <p:cNvSpPr txBox="1"/>
          <p:nvPr/>
        </p:nvSpPr>
        <p:spPr>
          <a:xfrm>
            <a:off x="371626" y="946704"/>
            <a:ext cx="18469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President: Prof Sarah </a:t>
            </a:r>
            <a:r>
              <a:rPr lang="en-US" sz="1000" b="1" dirty="0" err="1"/>
              <a:t>Cartmell</a:t>
            </a:r>
            <a:r>
              <a:rPr lang="en-US" sz="1000" b="1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E4A5F7-252F-FEB2-43F6-ED53BAF84A8F}"/>
              </a:ext>
            </a:extLst>
          </p:cNvPr>
          <p:cNvSpPr txBox="1"/>
          <p:nvPr/>
        </p:nvSpPr>
        <p:spPr>
          <a:xfrm>
            <a:off x="1359040" y="1218028"/>
            <a:ext cx="19768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Manchester </a:t>
            </a:r>
          </a:p>
          <a:p>
            <a:r>
              <a:rPr lang="en-US" sz="1000" dirty="0" err="1"/>
              <a:t>sarah.cartmell@manchester.ac.uk</a:t>
            </a:r>
            <a:endParaRPr lang="en-US" sz="1000" dirty="0"/>
          </a:p>
          <a:p>
            <a:endParaRPr lang="en-US" sz="10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0C9A4E8-9F2A-6B0E-53E2-9277CEDD87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622" t="6242" r="67461" b="52547"/>
          <a:stretch/>
        </p:blipFill>
        <p:spPr>
          <a:xfrm>
            <a:off x="3621043" y="5134994"/>
            <a:ext cx="673026" cy="99465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FC9A6D8-B025-1FB2-13C6-A2F8ACE50152}"/>
              </a:ext>
            </a:extLst>
          </p:cNvPr>
          <p:cNvSpPr txBox="1"/>
          <p:nvPr/>
        </p:nvSpPr>
        <p:spPr>
          <a:xfrm>
            <a:off x="1295116" y="3805238"/>
            <a:ext cx="17732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Keele</a:t>
            </a:r>
            <a:r>
              <a:rPr lang="en-US" sz="1000" dirty="0"/>
              <a:t> University </a:t>
            </a:r>
          </a:p>
          <a:p>
            <a:r>
              <a:rPr lang="en-US" sz="1000" dirty="0"/>
              <a:t>n.r.</a:t>
            </a:r>
            <a:r>
              <a:rPr lang="en-US" sz="1000" dirty="0" err="1"/>
              <a:t>forsyth@keele</a:t>
            </a:r>
            <a:r>
              <a:rPr lang="en-US" sz="1000" dirty="0"/>
              <a:t>..</a:t>
            </a:r>
            <a:r>
              <a:rPr lang="en-US" sz="1000" dirty="0" err="1"/>
              <a:t>ac.uk</a:t>
            </a:r>
            <a:endParaRPr lang="en-US" sz="1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F82432-9BDF-A6C8-30AC-FBE9617A8999}"/>
              </a:ext>
            </a:extLst>
          </p:cNvPr>
          <p:cNvSpPr txBox="1"/>
          <p:nvPr/>
        </p:nvSpPr>
        <p:spPr>
          <a:xfrm>
            <a:off x="386155" y="3559017"/>
            <a:ext cx="19848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Treasurer: Prof Nicholas Forsyth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EFAFA02-6647-AFC5-9EC0-B43386ED2339}"/>
              </a:ext>
            </a:extLst>
          </p:cNvPr>
          <p:cNvSpPr txBox="1"/>
          <p:nvPr/>
        </p:nvSpPr>
        <p:spPr>
          <a:xfrm>
            <a:off x="366620" y="4981897"/>
            <a:ext cx="24304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Membership Secretary: Prof Felicity Rose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99E162-6F74-90FB-D7FD-18F2AC6D2C7D}"/>
              </a:ext>
            </a:extLst>
          </p:cNvPr>
          <p:cNvSpPr txBox="1"/>
          <p:nvPr/>
        </p:nvSpPr>
        <p:spPr>
          <a:xfrm>
            <a:off x="1359040" y="5228118"/>
            <a:ext cx="18533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Nottingham</a:t>
            </a:r>
          </a:p>
          <a:p>
            <a:r>
              <a:rPr lang="en-US" sz="1000" dirty="0" err="1"/>
              <a:t>felicity.rose@Nottingham.ac.uk</a:t>
            </a:r>
            <a:endParaRPr lang="en-US" sz="10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96C0554-0268-7A1A-6C91-FDBA6EE2C2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2" t="60892" r="61503"/>
          <a:stretch/>
        </p:blipFill>
        <p:spPr>
          <a:xfrm>
            <a:off x="3589322" y="2461406"/>
            <a:ext cx="988734" cy="101345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5006464-0B00-42BB-C58F-808CA97DCA47}"/>
              </a:ext>
            </a:extLst>
          </p:cNvPr>
          <p:cNvSpPr txBox="1"/>
          <p:nvPr/>
        </p:nvSpPr>
        <p:spPr>
          <a:xfrm>
            <a:off x="3621043" y="971807"/>
            <a:ext cx="22749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TCES Net &amp; Awards: Dr Nicholas Evans 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1E5A2AC-731D-41BC-9E4B-0579FF3545E5}"/>
              </a:ext>
            </a:extLst>
          </p:cNvPr>
          <p:cNvSpPr txBox="1"/>
          <p:nvPr/>
        </p:nvSpPr>
        <p:spPr>
          <a:xfrm>
            <a:off x="4449578" y="1218028"/>
            <a:ext cx="17732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University of Southampton</a:t>
            </a:r>
          </a:p>
          <a:p>
            <a:r>
              <a:rPr lang="en-US" sz="1000" dirty="0" err="1"/>
              <a:t>N.D.Evans@soton.ac.uk</a:t>
            </a:r>
            <a:endParaRPr lang="en-US" sz="10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8A9151-6454-4769-825D-782FE450596C}"/>
              </a:ext>
            </a:extLst>
          </p:cNvPr>
          <p:cNvSpPr txBox="1"/>
          <p:nvPr/>
        </p:nvSpPr>
        <p:spPr>
          <a:xfrm>
            <a:off x="3566107" y="2254444"/>
            <a:ext cx="22044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External Relations: Prof James Phillips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2D53913-6BB0-FA3D-6B0F-E31C51ECE1A3}"/>
              </a:ext>
            </a:extLst>
          </p:cNvPr>
          <p:cNvSpPr txBox="1"/>
          <p:nvPr/>
        </p:nvSpPr>
        <p:spPr>
          <a:xfrm>
            <a:off x="4509863" y="2451609"/>
            <a:ext cx="17732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University College London</a:t>
            </a:r>
          </a:p>
          <a:p>
            <a:r>
              <a:rPr lang="en-US" sz="1000" dirty="0" err="1"/>
              <a:t>jb.phillips@ucl.ac.uk</a:t>
            </a:r>
            <a:endParaRPr lang="en-US" sz="1000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B9A063C-BD27-03E5-BD2E-0EA48D73CB4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810" r="64780" b="52518"/>
          <a:stretch/>
        </p:blipFill>
        <p:spPr>
          <a:xfrm>
            <a:off x="3640851" y="3812195"/>
            <a:ext cx="921752" cy="89240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B64ECE2E-1E41-04DC-BFC3-795D45321BF7}"/>
              </a:ext>
            </a:extLst>
          </p:cNvPr>
          <p:cNvSpPr txBox="1"/>
          <p:nvPr/>
        </p:nvSpPr>
        <p:spPr>
          <a:xfrm>
            <a:off x="3589322" y="3577495"/>
            <a:ext cx="19062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EDI:  Dr </a:t>
            </a:r>
            <a:r>
              <a:rPr lang="en-US" sz="1000" b="1" dirty="0" err="1"/>
              <a:t>Araida</a:t>
            </a:r>
            <a:r>
              <a:rPr lang="en-US" sz="1000" b="1" dirty="0"/>
              <a:t> Hidalgo-</a:t>
            </a:r>
            <a:r>
              <a:rPr lang="en-US" sz="1000" b="1" dirty="0" err="1"/>
              <a:t>Bastida</a:t>
            </a:r>
            <a:r>
              <a:rPr lang="en-US" sz="1000" b="1" dirty="0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56F8331-DB72-4C0C-1E6B-5B8FCC5D26D0}"/>
              </a:ext>
            </a:extLst>
          </p:cNvPr>
          <p:cNvSpPr txBox="1"/>
          <p:nvPr/>
        </p:nvSpPr>
        <p:spPr>
          <a:xfrm>
            <a:off x="4498853" y="3823716"/>
            <a:ext cx="2211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Manchester Metropolitan University </a:t>
            </a:r>
          </a:p>
          <a:p>
            <a:r>
              <a:rPr lang="en-US" sz="1000" dirty="0" err="1"/>
              <a:t>a.hidalgo@mmu.ac.uk</a:t>
            </a:r>
            <a:endParaRPr lang="en-US" sz="10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E02FD46-9905-A53F-5248-6322BBD5DC1B}"/>
              </a:ext>
            </a:extLst>
          </p:cNvPr>
          <p:cNvSpPr txBox="1"/>
          <p:nvPr/>
        </p:nvSpPr>
        <p:spPr>
          <a:xfrm>
            <a:off x="3566107" y="4913802"/>
            <a:ext cx="26052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Student Recruitment: Dr Stephen Richardson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99FC495-0F9E-7922-63C6-C161A028A57D}"/>
              </a:ext>
            </a:extLst>
          </p:cNvPr>
          <p:cNvSpPr txBox="1"/>
          <p:nvPr/>
        </p:nvSpPr>
        <p:spPr>
          <a:xfrm>
            <a:off x="4272129" y="5137107"/>
            <a:ext cx="18918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Manchester </a:t>
            </a:r>
          </a:p>
          <a:p>
            <a:r>
              <a:rPr lang="en-US" sz="1000" dirty="0" err="1"/>
              <a:t>S.Richardson@manchester.ac.uk</a:t>
            </a:r>
            <a:endParaRPr lang="en-US" sz="1000" dirty="0"/>
          </a:p>
          <a:p>
            <a:endParaRPr lang="en-US" sz="1000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92BFE2AD-CDFA-6B83-B977-24D4B39ED91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899" t="6942" r="67687" b="53090"/>
          <a:stretch/>
        </p:blipFill>
        <p:spPr>
          <a:xfrm>
            <a:off x="6520308" y="1130723"/>
            <a:ext cx="888542" cy="107259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ABDAFFE-F160-1CC7-3755-62DD7426C4B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61030" r="66209"/>
          <a:stretch/>
        </p:blipFill>
        <p:spPr>
          <a:xfrm>
            <a:off x="6514009" y="2429033"/>
            <a:ext cx="1020757" cy="1045826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500CE520-0254-0A48-FE3C-56E75D519187}"/>
              </a:ext>
            </a:extLst>
          </p:cNvPr>
          <p:cNvSpPr txBox="1"/>
          <p:nvPr/>
        </p:nvSpPr>
        <p:spPr>
          <a:xfrm>
            <a:off x="6400632" y="946703"/>
            <a:ext cx="22829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Travel Bursaries: Dr Jonathan Dawson  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73ECFF4-9B47-2803-C309-DAFAB4DE41C4}"/>
              </a:ext>
            </a:extLst>
          </p:cNvPr>
          <p:cNvSpPr txBox="1"/>
          <p:nvPr/>
        </p:nvSpPr>
        <p:spPr>
          <a:xfrm>
            <a:off x="7353001" y="1146219"/>
            <a:ext cx="17732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University of Southampton</a:t>
            </a:r>
          </a:p>
          <a:p>
            <a:r>
              <a:rPr lang="en-US" sz="1000" dirty="0" err="1"/>
              <a:t>jid@soton.ac.uk</a:t>
            </a:r>
            <a:endParaRPr lang="en-US" sz="1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2667BF-C084-67B1-EC79-52300A08B17A}"/>
              </a:ext>
            </a:extLst>
          </p:cNvPr>
          <p:cNvSpPr txBox="1"/>
          <p:nvPr/>
        </p:nvSpPr>
        <p:spPr>
          <a:xfrm>
            <a:off x="6421445" y="2229122"/>
            <a:ext cx="24160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Industrial Liaison: Dr </a:t>
            </a:r>
            <a:r>
              <a:rPr lang="en-US" sz="1000" b="1" dirty="0" err="1"/>
              <a:t>Hadi</a:t>
            </a:r>
            <a:r>
              <a:rPr lang="en-US" sz="1000" b="1" dirty="0"/>
              <a:t> </a:t>
            </a:r>
            <a:r>
              <a:rPr lang="en-US" sz="1000" b="1" dirty="0" err="1"/>
              <a:t>Mirmalek</a:t>
            </a:r>
            <a:r>
              <a:rPr lang="en-US" sz="1000" b="1" dirty="0"/>
              <a:t>-Sani 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A39C94-08AC-08DC-43AA-1BF88A447AFA}"/>
              </a:ext>
            </a:extLst>
          </p:cNvPr>
          <p:cNvSpPr txBox="1"/>
          <p:nvPr/>
        </p:nvSpPr>
        <p:spPr>
          <a:xfrm>
            <a:off x="7499734" y="2459374"/>
            <a:ext cx="204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Cell and Gene Therapy Catapult </a:t>
            </a:r>
          </a:p>
          <a:p>
            <a:r>
              <a:rPr lang="en-US" sz="1000" dirty="0" err="1"/>
              <a:t>hadi.mirmalek@gmail.com</a:t>
            </a:r>
            <a:endParaRPr lang="en-US" sz="10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F838011-56F5-F162-4B5A-6066789767F8}"/>
              </a:ext>
            </a:extLst>
          </p:cNvPr>
          <p:cNvSpPr txBox="1"/>
          <p:nvPr/>
        </p:nvSpPr>
        <p:spPr>
          <a:xfrm>
            <a:off x="6402259" y="4951162"/>
            <a:ext cx="1901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Past President: Prof Mark Lewis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CB273B8-9E63-09B8-5AF5-634701131CC2}"/>
              </a:ext>
            </a:extLst>
          </p:cNvPr>
          <p:cNvSpPr txBox="1"/>
          <p:nvPr/>
        </p:nvSpPr>
        <p:spPr>
          <a:xfrm>
            <a:off x="7480192" y="5198159"/>
            <a:ext cx="204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Loughborough University </a:t>
            </a:r>
          </a:p>
          <a:p>
            <a:r>
              <a:rPr lang="en-US" sz="1000" dirty="0" err="1"/>
              <a:t>M.P.Lewis@lboro.ac.uk</a:t>
            </a:r>
            <a:endParaRPr lang="en-US" sz="10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284AC35-06BD-DE5B-3E11-D31EDE0C38B9}"/>
              </a:ext>
            </a:extLst>
          </p:cNvPr>
          <p:cNvSpPr txBox="1"/>
          <p:nvPr/>
        </p:nvSpPr>
        <p:spPr>
          <a:xfrm>
            <a:off x="6429772" y="3563387"/>
            <a:ext cx="20361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/>
              <a:t>Newsletter: Dr Vanessa </a:t>
            </a:r>
            <a:r>
              <a:rPr lang="en-GB" sz="1000" b="1" dirty="0" err="1"/>
              <a:t>Hearnden</a:t>
            </a:r>
            <a:endParaRPr lang="en-GB" sz="1000" b="1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2F04025-7694-AF87-2AA5-82F46FFCC035}"/>
              </a:ext>
            </a:extLst>
          </p:cNvPr>
          <p:cNvSpPr txBox="1"/>
          <p:nvPr/>
        </p:nvSpPr>
        <p:spPr>
          <a:xfrm>
            <a:off x="10133172" y="2471152"/>
            <a:ext cx="16674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Sheffield</a:t>
            </a:r>
          </a:p>
          <a:p>
            <a:r>
              <a:rPr lang="en-US" sz="1000" dirty="0" err="1"/>
              <a:t>j.w.haycock@Sheffield.ac.uk</a:t>
            </a:r>
            <a:endParaRPr lang="en-US" sz="1000" dirty="0"/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602371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CES logo 1 tiff format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" y="188315"/>
            <a:ext cx="1031213" cy="951544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339634" y="1335801"/>
            <a:ext cx="8321040" cy="5146565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adding two new Committee as 'General Members’ to the TCES committee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you’re a TCES society member and haven’t voted yet, </a:t>
            </a: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follow this link! 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and cast your 2 votes. </a:t>
            </a:r>
          </a:p>
          <a:p>
            <a:pPr algn="l"/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Candidates are:  </a:t>
            </a:r>
            <a:r>
              <a:rPr lang="en-GB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Dr </a:t>
            </a:r>
            <a:r>
              <a:rPr lang="en-GB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Mahetab</a:t>
            </a:r>
            <a:r>
              <a:rPr lang="en-GB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Amer, Dr James Armstrong, </a:t>
            </a:r>
          </a:p>
          <a:p>
            <a:pPr algn="l"/>
            <a:r>
              <a:rPr lang="en-GB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			Dr Helen Berry, Dr James Dixon, Dr Anita </a:t>
            </a:r>
            <a:r>
              <a:rPr lang="en-GB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Ghag</a:t>
            </a:r>
            <a:r>
              <a:rPr lang="en-GB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</a:p>
          <a:p>
            <a:pPr algn="l"/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Biographies available via link on the page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Please note: Voting only open to TCES society members</a:t>
            </a:r>
          </a:p>
          <a:p>
            <a:pPr algn="l"/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Voting closes </a:t>
            </a:r>
            <a:r>
              <a:rPr lang="en-GB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 pm today </a:t>
            </a: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&amp; results announced in TCES closing session </a:t>
            </a:r>
            <a:endParaRPr lang="en-GB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algn="l"/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717991" y="259465"/>
            <a:ext cx="6912135" cy="880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New Committee Member voting</a:t>
            </a:r>
          </a:p>
        </p:txBody>
      </p:sp>
      <p:pic>
        <p:nvPicPr>
          <p:cNvPr id="5" name="Picture 4" descr="Qr code&#10;&#10;Description automatically generated">
            <a:extLst>
              <a:ext uri="{FF2B5EF4-FFF2-40B4-BE49-F238E27FC236}">
                <a16:creationId xmlns:a16="http://schemas.microsoft.com/office/drawing/2014/main" id="{002B17CA-3647-4023-9100-0B97D6672E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3292" y="1891399"/>
            <a:ext cx="3938708" cy="352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10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64" y="391156"/>
            <a:ext cx="9509760" cy="880394"/>
          </a:xfrm>
        </p:spPr>
        <p:txBody>
          <a:bodyPr>
            <a:normAutofit/>
          </a:bodyPr>
          <a:lstStyle/>
          <a:p>
            <a:r>
              <a:rPr lang="en-US" dirty="0"/>
              <a:t>Call for PGR/PDRA Committee Members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568" y="1514491"/>
            <a:ext cx="11582399" cy="23396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Two positions:</a:t>
            </a:r>
            <a:endParaRPr lang="en-GB" sz="2400" dirty="0"/>
          </a:p>
          <a:p>
            <a:pPr lvl="0"/>
            <a:r>
              <a:rPr lang="en-US" sz="2400" dirty="0"/>
              <a:t>1 x PDRA committee membership</a:t>
            </a:r>
            <a:endParaRPr lang="en-GB" sz="2400" dirty="0"/>
          </a:p>
          <a:p>
            <a:pPr lvl="0"/>
            <a:r>
              <a:rPr lang="en-US" sz="2400" dirty="0"/>
              <a:t>2 x PGR committee membership</a:t>
            </a:r>
          </a:p>
          <a:p>
            <a:pPr marL="0" indent="0">
              <a:buNone/>
            </a:pPr>
            <a:r>
              <a:rPr lang="en-US" sz="2000" dirty="0"/>
              <a:t>If you are a TCES member and wish to nominate yourself or another member, please write to Lisa White (</a:t>
            </a:r>
            <a:r>
              <a:rPr lang="en-US" sz="2000" u="sng" dirty="0">
                <a:hlinkClick r:id="rId2"/>
              </a:rPr>
              <a:t>lisa.white@nottingham.ac.uk</a:t>
            </a:r>
            <a:r>
              <a:rPr lang="en-US" sz="2000" dirty="0"/>
              <a:t>) and provide:</a:t>
            </a:r>
            <a:endParaRPr lang="en-GB" sz="2000" dirty="0"/>
          </a:p>
          <a:p>
            <a:pPr lvl="0"/>
            <a:r>
              <a:rPr lang="en-US" sz="2000" dirty="0"/>
              <a:t>A short statement of why you would like to be considered for membership of the committee - this will be circulated to TCES members as part of the voting process. </a:t>
            </a:r>
            <a:endParaRPr lang="en-GB" sz="2000" dirty="0"/>
          </a:p>
          <a:p>
            <a:pPr lvl="0"/>
            <a:r>
              <a:rPr lang="en-US" sz="2000" dirty="0"/>
              <a:t>The names and emails of one nominating and one seconding TCES member who are willing to support your nomination.</a:t>
            </a:r>
            <a:endParaRPr lang="en-GB" sz="2000" dirty="0"/>
          </a:p>
          <a:p>
            <a:pPr lvl="0"/>
            <a:r>
              <a:rPr lang="en-US" sz="2000" dirty="0"/>
              <a:t>Please note that in order to submit a nomination you must be a paid member of TCES. To pay your membership please visit: </a:t>
            </a:r>
            <a:r>
              <a:rPr lang="en-US" sz="2000" u="sng" dirty="0">
                <a:hlinkClick r:id="rId3"/>
              </a:rPr>
              <a:t>https://tces.org/tces-membership/</a:t>
            </a:r>
            <a:r>
              <a:rPr lang="en-US" sz="2000" dirty="0"/>
              <a:t> </a:t>
            </a:r>
            <a:endParaRPr lang="en-GB" sz="2000" dirty="0"/>
          </a:p>
          <a:p>
            <a:pPr lvl="0"/>
            <a:r>
              <a:rPr lang="en-US" sz="2000" dirty="0"/>
              <a:t>All nominations need to be submitted to Lisa White by</a:t>
            </a:r>
            <a:r>
              <a:rPr lang="en-US" sz="2000" b="1" dirty="0"/>
              <a:t> Friday 24th June 2022.</a:t>
            </a:r>
          </a:p>
          <a:p>
            <a:pPr lvl="0"/>
            <a:r>
              <a:rPr lang="en-US" sz="2000" b="1" dirty="0"/>
              <a:t>Voting will take place online </a:t>
            </a:r>
            <a:r>
              <a:rPr lang="en-GB" sz="2000" b="1" dirty="0"/>
              <a:t>Monday 27</a:t>
            </a:r>
            <a:r>
              <a:rPr lang="en-GB" sz="2000" b="1" baseline="30000" dirty="0"/>
              <a:t>th</a:t>
            </a:r>
            <a:r>
              <a:rPr lang="en-GB" sz="2000" b="1" dirty="0"/>
              <a:t> June – Friday 8</a:t>
            </a:r>
            <a:r>
              <a:rPr lang="en-GB" sz="2000" b="1" baseline="30000" dirty="0"/>
              <a:t>th</a:t>
            </a:r>
            <a:r>
              <a:rPr lang="en-GB" sz="2000" b="1" dirty="0"/>
              <a:t> July 2022. </a:t>
            </a:r>
            <a:endParaRPr lang="en-GB" sz="2000" dirty="0"/>
          </a:p>
        </p:txBody>
      </p:sp>
      <p:pic>
        <p:nvPicPr>
          <p:cNvPr id="9" name="Picture 8" descr="TCES logo 1 tiff format.tif">
            <a:extLst>
              <a:ext uri="{FF2B5EF4-FFF2-40B4-BE49-F238E27FC236}">
                <a16:creationId xmlns:a16="http://schemas.microsoft.com/office/drawing/2014/main" id="{973914CF-6B49-A8A7-6486-A9EE94436A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3" y="136063"/>
            <a:ext cx="1230557" cy="11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09800" y="139541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TCES Membership Secretary’s Report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3664" y="3177073"/>
            <a:ext cx="7638536" cy="2761147"/>
          </a:xfrm>
        </p:spPr>
        <p:txBody>
          <a:bodyPr>
            <a:normAutofit/>
          </a:bodyPr>
          <a:lstStyle/>
          <a:p>
            <a:r>
              <a:rPr lang="en-US" dirty="0"/>
              <a:t>Professor Felicity Rose</a:t>
            </a:r>
          </a:p>
          <a:p>
            <a:r>
              <a:rPr lang="en-US" dirty="0"/>
              <a:t>University of Nottingham </a:t>
            </a:r>
          </a:p>
        </p:txBody>
      </p:sp>
    </p:spTree>
    <p:extLst>
      <p:ext uri="{BB962C8B-B14F-4D97-AF65-F5344CB8AC3E}">
        <p14:creationId xmlns:p14="http://schemas.microsoft.com/office/powerpoint/2010/main" val="2558395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ACD703B0-3F90-D4E3-510B-781E1714AF13}"/>
              </a:ext>
            </a:extLst>
          </p:cNvPr>
          <p:cNvSpPr/>
          <p:nvPr/>
        </p:nvSpPr>
        <p:spPr>
          <a:xfrm>
            <a:off x="10030999" y="4943682"/>
            <a:ext cx="1630907" cy="11794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/>
              <a:t>CANCEL YOUR STANDING ORDERS NOW!</a:t>
            </a: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A387CF45-66BE-4602-6842-52BE00377827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92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TCES Membership 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C0FEC0E-3237-ED92-7E94-2DE1BC430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3310" y="1537799"/>
            <a:ext cx="8735670" cy="4955075"/>
          </a:xfrm>
        </p:spPr>
        <p:txBody>
          <a:bodyPr>
            <a:noAutofit/>
          </a:bodyPr>
          <a:lstStyle/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numbers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487 Members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157 Full members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330 Students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168 have paid their membership fees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319 are in arrears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TCES membership benefits</a:t>
            </a:r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Travel bursaries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Funding for public engagement and small-scale scientific visits to other labs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Prestigious award for early career researchers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on PhD and job opportunities advertised regularly through email list and social medium accounts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Discounted conference fees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encourage your colleagues and lab team members to join the society!</a:t>
            </a:r>
          </a:p>
        </p:txBody>
      </p:sp>
    </p:spTree>
    <p:extLst>
      <p:ext uri="{BB962C8B-B14F-4D97-AF65-F5344CB8AC3E}">
        <p14:creationId xmlns:p14="http://schemas.microsoft.com/office/powerpoint/2010/main" val="202505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id="{A387CF45-66BE-4602-6842-52BE00377827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92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TCES Membership 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182AFB3-5DE2-89CB-15AF-3F8EF1413E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5340" y="1287932"/>
            <a:ext cx="8735670" cy="4955075"/>
          </a:xfrm>
        </p:spPr>
        <p:txBody>
          <a:bodyPr>
            <a:noAutofit/>
          </a:bodyPr>
          <a:lstStyle/>
          <a:p>
            <a:pPr marL="0" lvl="1"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Membership by sex indicated on joining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	Female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	Male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	Prefer not to say</a:t>
            </a:r>
          </a:p>
          <a:p>
            <a:pPr lvl="1" algn="l"/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301 TOTAL RESPONSES</a:t>
            </a:r>
          </a:p>
          <a:p>
            <a:pPr lvl="1" algn="l"/>
            <a:endParaRPr lang="en-GB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cultural diversity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	Asian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	Black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	Middle Eastern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172	White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	Mixed/multiple ethnic groups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	Other ethnic group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	Prefer not to say</a:t>
            </a:r>
          </a:p>
          <a:p>
            <a:pPr lvl="1" algn="l"/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301 TOTAL RESPONSES</a:t>
            </a:r>
          </a:p>
        </p:txBody>
      </p:sp>
    </p:spTree>
    <p:extLst>
      <p:ext uri="{BB962C8B-B14F-4D97-AF65-F5344CB8AC3E}">
        <p14:creationId xmlns:p14="http://schemas.microsoft.com/office/powerpoint/2010/main" val="122077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id="{A387CF45-66BE-4602-6842-52BE00377827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92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TCES Membership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270BC44-8CD7-2052-1CB3-0FB2352299DD}"/>
              </a:ext>
            </a:extLst>
          </p:cNvPr>
          <p:cNvSpPr txBox="1">
            <a:spLocks/>
          </p:cNvSpPr>
          <p:nvPr/>
        </p:nvSpPr>
        <p:spPr>
          <a:xfrm>
            <a:off x="1593178" y="1162367"/>
            <a:ext cx="8665332" cy="5330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700" dirty="0"/>
          </a:p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management system – ONLINE!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 can enter and update their own information through the website.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 fees online through PayPal using your credit card (</a:t>
            </a:r>
            <a:r>
              <a:rPr lang="en-GB" sz="18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don’t have to have a PayPal account</a:t>
            </a: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Reminder email from TCES to make sure you don’t forget next year’s fees!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 a membership certificate and number.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membership required at the time of the conference.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Compliance with GDPR, member details are deleted from the database after three years of non-payment of membership fees.</a:t>
            </a:r>
          </a:p>
          <a:p>
            <a:pPr algn="l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fees (12 months from membership payment)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- £25 per year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 membership - £10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Retired (from work) members receive free membership for 5 years (subject to review)</a:t>
            </a:r>
            <a:endParaRPr lang="en-GB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69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4330</TotalTime>
  <Words>1612</Words>
  <Application>Microsoft Macintosh PowerPoint</Application>
  <PresentationFormat>Widescreen</PresentationFormat>
  <Paragraphs>248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Segoe UI Light</vt:lpstr>
      <vt:lpstr>Tahoma</vt:lpstr>
      <vt:lpstr>Office Theme</vt:lpstr>
      <vt:lpstr>TCES AGM meeting  14th June 2022</vt:lpstr>
      <vt:lpstr>President’s Report</vt:lpstr>
      <vt:lpstr>PowerPoint Presentation</vt:lpstr>
      <vt:lpstr>PowerPoint Presentation</vt:lpstr>
      <vt:lpstr>Call for PGR/PDRA Committee Members</vt:lpstr>
      <vt:lpstr>TCES Membership Secretary’s Report</vt:lpstr>
      <vt:lpstr>PowerPoint Presentation</vt:lpstr>
      <vt:lpstr>PowerPoint Presentation</vt:lpstr>
      <vt:lpstr>PowerPoint Presentation</vt:lpstr>
      <vt:lpstr>TCES Treasurer’s Report</vt:lpstr>
      <vt:lpstr>TCES Financial Summary</vt:lpstr>
      <vt:lpstr>TCES Financial Forecast</vt:lpstr>
      <vt:lpstr>TCES-NET &amp; Awards </vt:lpstr>
      <vt:lpstr>PowerPoint Presentation</vt:lpstr>
      <vt:lpstr>PowerPoint Presentation</vt:lpstr>
      <vt:lpstr>TERMIS EU 2023 – TCES </vt:lpstr>
      <vt:lpstr>PowerPoint Presentation</vt:lpstr>
    </vt:vector>
  </TitlesOfParts>
  <Company>Keele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TCES AGM meeting  20th July 2011</dc:title>
  <dc:creator>Sarah Cartmell</dc:creator>
  <cp:lastModifiedBy>Lisa White (staff)</cp:lastModifiedBy>
  <cp:revision>74</cp:revision>
  <dcterms:created xsi:type="dcterms:W3CDTF">2011-07-19T23:53:30Z</dcterms:created>
  <dcterms:modified xsi:type="dcterms:W3CDTF">2022-06-13T18:31:47Z</dcterms:modified>
</cp:coreProperties>
</file>