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63" r:id="rId3"/>
    <p:sldId id="331" r:id="rId4"/>
    <p:sldId id="335" r:id="rId5"/>
    <p:sldId id="315" r:id="rId6"/>
    <p:sldId id="318" r:id="rId7"/>
    <p:sldId id="327" r:id="rId8"/>
    <p:sldId id="329" r:id="rId9"/>
    <p:sldId id="339" r:id="rId10"/>
    <p:sldId id="316" r:id="rId11"/>
    <p:sldId id="336" r:id="rId12"/>
    <p:sldId id="337" r:id="rId13"/>
    <p:sldId id="340" r:id="rId14"/>
    <p:sldId id="323" r:id="rId15"/>
    <p:sldId id="319" r:id="rId16"/>
    <p:sldId id="324" r:id="rId17"/>
    <p:sldId id="334" r:id="rId18"/>
    <p:sldId id="322" r:id="rId19"/>
    <p:sldId id="33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3760" autoAdjust="0"/>
  </p:normalViewPr>
  <p:slideViewPr>
    <p:cSldViewPr snapToGrid="0" snapToObjects="1">
      <p:cViewPr varScale="1">
        <p:scale>
          <a:sx n="81" d="100"/>
          <a:sy n="81" d="100"/>
        </p:scale>
        <p:origin x="96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3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FA772-CFF1-6D4B-905A-AE16FDAFD7AF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4B9609-9733-D14A-8964-CDD615C8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64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936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 TCES Committee Members: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Sarah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Cartmell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President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(University of Manchester)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 Lisa White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Secretary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(University of Nottingham)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Nick Forsyth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Treasurer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Keele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University)</a:t>
            </a: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 Helen Berry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Membership Secretary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(University of Leeds)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Dr. Stephen Richardson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 Recruitment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(University of Manchester)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James Phillips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External Relations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(UCL)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Dr.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Araida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Hidalgo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 Lead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(Manchester Metropolitan University)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Nicholas Evans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TCES Net liaison &amp;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Awards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(Southampton University)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Dr.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Mirmalek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-Sani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Industry Representative &amp; Social Media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(Cell and Gene Therapy Catapult)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 Jonathan Dawson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Travel Bursaries Lead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(Southampton University)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 Vanessa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Hearnden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Travel Bursary reviewer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(University of Sheffield) 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Mahetab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Amer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Newsletter 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(University of Leeds)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Emma Kelly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PGR Representative &amp; Social Media 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(University of Glasgow) – not shown above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Eltaher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PDRA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Repesentative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&amp; Social Media (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University of Nottingham) </a:t>
            </a:r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Professor Mark Lewis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President &amp; Entrepreneurship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(Loughborough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University)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39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Key</a:t>
            </a:r>
            <a:r>
              <a:rPr lang="en-GB" baseline="0" dirty="0"/>
              <a:t> points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A reminder that we process membership through our website and that individuals can manage their own details online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You will receive an email from TCES to remind you that your membership has expired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Membership runs annually from date of membership payment; you will need to be a paid member at the time of the conference to receive the discounted rate.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CANCEL YOUR STANDING ORDERS!!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062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Key</a:t>
            </a:r>
            <a:r>
              <a:rPr lang="en-GB" baseline="0" dirty="0"/>
              <a:t> points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A reminder that we process membership through our website and that individuals can manage their own details online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You will receive an email from TCES to remind you that your membership has expired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Membership runs annually from date of membership payment; you will need to be a paid member at the time of the conference to receive the discounted rate.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CANCEL YOUR STANDING ORDERS!!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31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7B04B-3351-1E42-9346-BA382285C303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n.d.evans@soton.ac.uk" TargetMode="External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n.d.evans@soton.ac.uk" TargetMode="External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WWyonuZe5w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660401"/>
            <a:ext cx="7772400" cy="1470025"/>
          </a:xfrm>
        </p:spPr>
        <p:txBody>
          <a:bodyPr/>
          <a:lstStyle/>
          <a:p>
            <a:r>
              <a:rPr lang="en-US" dirty="0"/>
              <a:t>TCES AGM meeting @ TERMIS</a:t>
            </a:r>
            <a:br>
              <a:rPr lang="en-US" dirty="0"/>
            </a:br>
            <a:r>
              <a:rPr lang="en-US" dirty="0"/>
              <a:t>29</a:t>
            </a:r>
            <a:r>
              <a:rPr lang="en-US" baseline="30000" dirty="0"/>
              <a:t>th</a:t>
            </a:r>
            <a:r>
              <a:rPr lang="en-US" dirty="0"/>
              <a:t>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2194" y="2471228"/>
            <a:ext cx="6654206" cy="3508375"/>
          </a:xfrm>
        </p:spPr>
        <p:txBody>
          <a:bodyPr>
            <a:normAutofit/>
          </a:bodyPr>
          <a:lstStyle/>
          <a:p>
            <a:r>
              <a:rPr lang="en-US" dirty="0"/>
              <a:t>Agenda:</a:t>
            </a:r>
          </a:p>
          <a:p>
            <a:pPr marL="514350" indent="-514350">
              <a:buAutoNum type="arabicPeriod"/>
            </a:pPr>
            <a:r>
              <a:rPr lang="en-US" dirty="0"/>
              <a:t>President’s Report</a:t>
            </a:r>
          </a:p>
          <a:p>
            <a:pPr marL="514350" indent="-514350">
              <a:buFont typeface="Arial"/>
              <a:buAutoNum type="arabicPeriod"/>
            </a:pPr>
            <a:r>
              <a:rPr lang="en-US" dirty="0"/>
              <a:t> Membership Secretary’s report</a:t>
            </a:r>
          </a:p>
          <a:p>
            <a:pPr marL="514350" indent="-514350">
              <a:buAutoNum type="arabicPeriod"/>
            </a:pPr>
            <a:r>
              <a:rPr lang="en-US" dirty="0"/>
              <a:t>Treasurer’s Report</a:t>
            </a:r>
          </a:p>
          <a:p>
            <a:pPr marL="514350" indent="-514350">
              <a:buAutoNum type="arabicPeriod"/>
            </a:pPr>
            <a:r>
              <a:rPr lang="en-US" dirty="0"/>
              <a:t>TCES-Network &amp; Awards</a:t>
            </a:r>
          </a:p>
          <a:p>
            <a:pPr marL="514350" indent="-514350">
              <a:buAutoNum type="arabicPeriod"/>
            </a:pPr>
            <a:r>
              <a:rPr lang="en-US" dirty="0"/>
              <a:t>TCES 2024 update</a:t>
            </a:r>
          </a:p>
        </p:txBody>
      </p:sp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3" y="92657"/>
            <a:ext cx="1230557" cy="11354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TCES Treasurer’s Report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8288894" cy="2761147"/>
          </a:xfrm>
        </p:spPr>
        <p:txBody>
          <a:bodyPr>
            <a:normAutofit/>
          </a:bodyPr>
          <a:lstStyle/>
          <a:p>
            <a:r>
              <a:rPr lang="en-US" dirty="0"/>
              <a:t>Dr Stephen Richardson &amp; Prof Nicholas Forsyth</a:t>
            </a:r>
          </a:p>
          <a:p>
            <a:r>
              <a:rPr lang="en-US" dirty="0"/>
              <a:t>University of Manchester &amp; </a:t>
            </a:r>
            <a:r>
              <a:rPr lang="en-US" dirty="0" err="1"/>
              <a:t>Keele</a:t>
            </a:r>
            <a:r>
              <a:rPr lang="en-US" dirty="0"/>
              <a:t> University </a:t>
            </a:r>
          </a:p>
        </p:txBody>
      </p:sp>
    </p:spTree>
    <p:extLst>
      <p:ext uri="{BB962C8B-B14F-4D97-AF65-F5344CB8AC3E}">
        <p14:creationId xmlns:p14="http://schemas.microsoft.com/office/powerpoint/2010/main" val="3696219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63679F-0D1E-4355-925E-C3A235CA0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2806"/>
          </a:xfrm>
        </p:spPr>
        <p:txBody>
          <a:bodyPr/>
          <a:lstStyle/>
          <a:p>
            <a:pPr algn="ctr"/>
            <a:r>
              <a:rPr lang="en-GB" sz="4400" dirty="0"/>
              <a:t>TCES Financial Summary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294910-C6DD-4CBA-9711-4D4FB4D61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0612"/>
            <a:ext cx="10515600" cy="4908733"/>
          </a:xfrm>
        </p:spPr>
        <p:txBody>
          <a:bodyPr>
            <a:normAutofit fontScale="92500" lnSpcReduction="10000"/>
          </a:bodyPr>
          <a:lstStyle/>
          <a:p>
            <a:r>
              <a:rPr lang="en-GB" sz="2000" dirty="0"/>
              <a:t>Current balance: 		</a:t>
            </a:r>
            <a:r>
              <a:rPr lang="en-GB" sz="2000" b="1" dirty="0"/>
              <a:t>£ 10,302</a:t>
            </a:r>
            <a:r>
              <a:rPr lang="en-GB" sz="2000" dirty="0"/>
              <a:t>	</a:t>
            </a:r>
          </a:p>
          <a:p>
            <a:r>
              <a:rPr lang="en-GB" sz="2000" dirty="0"/>
              <a:t>Balance June 2020 (last AGM): 	£ 11,704</a:t>
            </a:r>
          </a:p>
          <a:p>
            <a:endParaRPr lang="en-GB" sz="800" dirty="0"/>
          </a:p>
          <a:p>
            <a:r>
              <a:rPr lang="en-GB" sz="2000" dirty="0"/>
              <a:t>Paid memberships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sz="3200" dirty="0"/>
          </a:p>
          <a:p>
            <a:endParaRPr lang="en-GB" sz="4300" dirty="0"/>
          </a:p>
          <a:p>
            <a:endParaRPr lang="en-GB" sz="2000" b="1" dirty="0"/>
          </a:p>
          <a:p>
            <a:r>
              <a:rPr lang="en-GB" sz="2000" b="1" dirty="0"/>
              <a:t>Main outgoings</a:t>
            </a:r>
          </a:p>
          <a:p>
            <a:pPr lvl="1"/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TCESNet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award (Newcastle, £1,000)</a:t>
            </a:r>
          </a:p>
          <a:p>
            <a:pPr lvl="1"/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Four travel awards (£900)</a:t>
            </a:r>
          </a:p>
          <a:p>
            <a:pPr lvl="1"/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Website hosting and expenses</a:t>
            </a:r>
          </a:p>
          <a:p>
            <a:pPr lvl="1"/>
            <a:endParaRPr lang="en-GB" sz="1600" b="1" dirty="0"/>
          </a:p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</p:txBody>
      </p:sp>
      <p:pic>
        <p:nvPicPr>
          <p:cNvPr id="6" name="Picture 5" descr="TCES logo 1 tiff format.tif">
            <a:extLst>
              <a:ext uri="{FF2B5EF4-FFF2-40B4-BE49-F238E27FC236}">
                <a16:creationId xmlns:a16="http://schemas.microsoft.com/office/drawing/2014/main" id="{660748BC-E30C-413D-9F5E-87B752E88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04" y="127340"/>
            <a:ext cx="1230557" cy="1135487"/>
          </a:xfrm>
          <a:prstGeom prst="rect">
            <a:avLst/>
          </a:prstGeom>
        </p:spPr>
      </p:pic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1DF98BC2-5D40-4A2A-8ECD-53A5B5E997F9}"/>
              </a:ext>
            </a:extLst>
          </p:cNvPr>
          <p:cNvGraphicFramePr>
            <a:graphicFrameLocks noGrp="1"/>
          </p:cNvGraphicFramePr>
          <p:nvPr/>
        </p:nvGraphicFramePr>
        <p:xfrm>
          <a:off x="1151782" y="2675415"/>
          <a:ext cx="651206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4422">
                  <a:extLst>
                    <a:ext uri="{9D8B030D-6E8A-4147-A177-3AD203B41FA5}">
                      <a16:colId xmlns:a16="http://schemas.microsoft.com/office/drawing/2014/main" val="3131373613"/>
                    </a:ext>
                  </a:extLst>
                </a:gridCol>
                <a:gridCol w="1646937">
                  <a:extLst>
                    <a:ext uri="{9D8B030D-6E8A-4147-A177-3AD203B41FA5}">
                      <a16:colId xmlns:a16="http://schemas.microsoft.com/office/drawing/2014/main" val="3616323399"/>
                    </a:ext>
                  </a:extLst>
                </a:gridCol>
                <a:gridCol w="1491729">
                  <a:extLst>
                    <a:ext uri="{9D8B030D-6E8A-4147-A177-3AD203B41FA5}">
                      <a16:colId xmlns:a16="http://schemas.microsoft.com/office/drawing/2014/main" val="1862155967"/>
                    </a:ext>
                  </a:extLst>
                </a:gridCol>
                <a:gridCol w="1508976">
                  <a:extLst>
                    <a:ext uri="{9D8B030D-6E8A-4147-A177-3AD203B41FA5}">
                      <a16:colId xmlns:a16="http://schemas.microsoft.com/office/drawing/2014/main" val="2444302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Student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Full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145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214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205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147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8372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201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692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258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297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650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63679F-0D1E-4355-925E-C3A235CA0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2806"/>
          </a:xfrm>
        </p:spPr>
        <p:txBody>
          <a:bodyPr/>
          <a:lstStyle/>
          <a:p>
            <a:pPr algn="ctr"/>
            <a:r>
              <a:rPr lang="en-GB" sz="4400" dirty="0"/>
              <a:t>TCES Financial Forecast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294910-C6DD-4CBA-9711-4D4FB4D61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22803"/>
            <a:ext cx="10515600" cy="4908733"/>
          </a:xfrm>
        </p:spPr>
        <p:txBody>
          <a:bodyPr>
            <a:normAutofit/>
          </a:bodyPr>
          <a:lstStyle/>
          <a:p>
            <a:r>
              <a:rPr lang="en-GB" sz="2400" dirty="0"/>
              <a:t>Current balance: 					£10,302	</a:t>
            </a:r>
          </a:p>
          <a:p>
            <a:r>
              <a:rPr lang="en-GB" sz="2400" dirty="0"/>
              <a:t>Predicted balance June 2023: 		</a:t>
            </a:r>
            <a:r>
              <a:rPr lang="en-GB" sz="2400"/>
              <a:t>	£9,352</a:t>
            </a:r>
            <a:endParaRPr lang="en-GB" sz="2400" dirty="0"/>
          </a:p>
          <a:p>
            <a:endParaRPr lang="en-GB" sz="2400" dirty="0"/>
          </a:p>
          <a:p>
            <a:r>
              <a:rPr lang="en-GB" sz="2400" b="1" dirty="0"/>
              <a:t>Total income (memberships + conference fee)	£4,500</a:t>
            </a:r>
          </a:p>
          <a:p>
            <a:endParaRPr lang="en-GB" sz="1600" dirty="0"/>
          </a:p>
          <a:p>
            <a:r>
              <a:rPr lang="en-GB" sz="2400" dirty="0">
                <a:solidFill>
                  <a:schemeClr val="accent1"/>
                </a:solidFill>
              </a:rPr>
              <a:t>Travel bursaries					-£3,000</a:t>
            </a:r>
          </a:p>
          <a:p>
            <a:r>
              <a:rPr lang="en-GB" sz="2400" dirty="0">
                <a:solidFill>
                  <a:schemeClr val="accent1"/>
                </a:solidFill>
              </a:rPr>
              <a:t>Fees and expenses					-£500</a:t>
            </a:r>
          </a:p>
          <a:p>
            <a:r>
              <a:rPr lang="en-GB" sz="2400" dirty="0">
                <a:solidFill>
                  <a:schemeClr val="accent1"/>
                </a:solidFill>
              </a:rPr>
              <a:t>Prizes and awards					-£1,950</a:t>
            </a:r>
          </a:p>
          <a:p>
            <a:r>
              <a:rPr lang="en-GB" sz="2400" b="1" dirty="0">
                <a:solidFill>
                  <a:schemeClr val="accent1"/>
                </a:solidFill>
              </a:rPr>
              <a:t>Total expenditure					-£5,450</a:t>
            </a:r>
          </a:p>
        </p:txBody>
      </p:sp>
      <p:pic>
        <p:nvPicPr>
          <p:cNvPr id="6" name="Picture 5" descr="TCES logo 1 tiff format.tif">
            <a:extLst>
              <a:ext uri="{FF2B5EF4-FFF2-40B4-BE49-F238E27FC236}">
                <a16:creationId xmlns:a16="http://schemas.microsoft.com/office/drawing/2014/main" id="{660748BC-E30C-413D-9F5E-87B752E88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04" y="127340"/>
            <a:ext cx="1230557" cy="11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45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2C72A-FC4C-05EC-E732-8C3A01F69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2F391-216B-1E0A-8ABB-26461F6B3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Need to add figure on cumulative </a:t>
            </a:r>
            <a:r>
              <a:rPr lang="en-US"/>
              <a:t>membership from Steve R</a:t>
            </a:r>
          </a:p>
        </p:txBody>
      </p:sp>
    </p:spTree>
    <p:extLst>
      <p:ext uri="{BB962C8B-B14F-4D97-AF65-F5344CB8AC3E}">
        <p14:creationId xmlns:p14="http://schemas.microsoft.com/office/powerpoint/2010/main" val="2969180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TCES-NET &amp; Awards 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8288894" cy="2761147"/>
          </a:xfrm>
        </p:spPr>
        <p:txBody>
          <a:bodyPr>
            <a:normAutofit/>
          </a:bodyPr>
          <a:lstStyle/>
          <a:p>
            <a:r>
              <a:rPr lang="en-US" dirty="0"/>
              <a:t>Prof Nicholas Evans </a:t>
            </a:r>
          </a:p>
          <a:p>
            <a:r>
              <a:rPr lang="en-US" dirty="0"/>
              <a:t>University of Southampton </a:t>
            </a:r>
          </a:p>
        </p:txBody>
      </p:sp>
    </p:spTree>
    <p:extLst>
      <p:ext uri="{BB962C8B-B14F-4D97-AF65-F5344CB8AC3E}">
        <p14:creationId xmlns:p14="http://schemas.microsoft.com/office/powerpoint/2010/main" val="3005438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5BE2E7-65FD-E8E2-D7DD-748539D451C6}"/>
              </a:ext>
            </a:extLst>
          </p:cNvPr>
          <p:cNvSpPr txBox="1"/>
          <p:nvPr/>
        </p:nvSpPr>
        <p:spPr>
          <a:xfrm>
            <a:off x="3055068" y="259926"/>
            <a:ext cx="55830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TCES-Network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A66658-E2AD-C88F-2671-F20BE1445184}"/>
              </a:ext>
            </a:extLst>
          </p:cNvPr>
          <p:cNvSpPr txBox="1"/>
          <p:nvPr/>
        </p:nvSpPr>
        <p:spPr>
          <a:xfrm>
            <a:off x="362621" y="1523004"/>
            <a:ext cx="11465202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>
                <a:solidFill>
                  <a:schemeClr val="tx2"/>
                </a:solidFill>
              </a:rPr>
              <a:t>What?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Informal networking events for academics, postdoctoral researchers or postgraduate students</a:t>
            </a:r>
          </a:p>
          <a:p>
            <a:endParaRPr lang="en-GB" dirty="0"/>
          </a:p>
          <a:p>
            <a:r>
              <a:rPr lang="en-GB" sz="2100" b="1" dirty="0">
                <a:solidFill>
                  <a:schemeClr val="tx2"/>
                </a:solidFill>
              </a:rPr>
              <a:t>Funding available (up to £1000) to arrange local meetings for TCES members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Maintain links and collaborative networks throughout the year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Tell people in the community about the work you’re doing, and find out about research in other groups</a:t>
            </a:r>
          </a:p>
          <a:p>
            <a:r>
              <a:rPr lang="en-GB" b="1" u="sng" dirty="0">
                <a:solidFill>
                  <a:srgbClr val="C00000"/>
                </a:solidFill>
              </a:rPr>
              <a:t>Led by YOU!!!</a:t>
            </a:r>
          </a:p>
          <a:p>
            <a:endParaRPr lang="en-GB" dirty="0">
              <a:solidFill>
                <a:schemeClr val="accent1"/>
              </a:solidFill>
            </a:endParaRPr>
          </a:p>
          <a:p>
            <a:r>
              <a:rPr lang="en-GB" sz="2100" b="1" dirty="0">
                <a:solidFill>
                  <a:schemeClr val="tx2"/>
                </a:solidFill>
              </a:rPr>
              <a:t>How?</a:t>
            </a:r>
          </a:p>
          <a:p>
            <a:r>
              <a:rPr lang="en-GB" dirty="0"/>
              <a:t>Details of how to apply are on the TCES website &amp; contact Nick Evans </a:t>
            </a:r>
            <a:r>
              <a:rPr lang="en-GB" dirty="0">
                <a:hlinkClick r:id="rId3"/>
              </a:rPr>
              <a:t>n.d.evans@soton.ac.uk</a:t>
            </a:r>
            <a:r>
              <a:rPr lang="en-GB" dirty="0"/>
              <a:t> </a:t>
            </a:r>
          </a:p>
          <a:p>
            <a:endParaRPr lang="en-GB" dirty="0">
              <a:solidFill>
                <a:schemeClr val="accent1"/>
              </a:solidFill>
            </a:endParaRPr>
          </a:p>
          <a:p>
            <a:r>
              <a:rPr lang="en-GB" sz="2100" b="1" dirty="0">
                <a:solidFill>
                  <a:schemeClr val="tx2"/>
                </a:solidFill>
              </a:rPr>
              <a:t>When and where?</a:t>
            </a:r>
            <a:endParaRPr lang="en-GB" b="1" dirty="0">
              <a:solidFill>
                <a:schemeClr val="tx2"/>
              </a:solidFill>
            </a:endParaRPr>
          </a:p>
          <a:p>
            <a:r>
              <a:rPr lang="en-GB" dirty="0"/>
              <a:t>Up to 3 meetings per year can be funded.  Applications accepted all year round with designated calls on the website.  Deadline is </a:t>
            </a:r>
            <a:r>
              <a:rPr lang="en-GB" b="1" dirty="0">
                <a:solidFill>
                  <a:srgbClr val="FF0000"/>
                </a:solidFill>
                <a:highlight>
                  <a:srgbClr val="FFFF00"/>
                </a:highlight>
              </a:rPr>
              <a:t>2</a:t>
            </a:r>
            <a:r>
              <a:rPr lang="en-GB" b="1" baseline="30000" dirty="0">
                <a:solidFill>
                  <a:srgbClr val="FF0000"/>
                </a:solidFill>
                <a:highlight>
                  <a:srgbClr val="FFFF00"/>
                </a:highlight>
              </a:rPr>
              <a:t>nd</a:t>
            </a:r>
            <a:r>
              <a:rPr lang="en-GB" b="1" dirty="0">
                <a:solidFill>
                  <a:srgbClr val="FF0000"/>
                </a:solidFill>
                <a:highlight>
                  <a:srgbClr val="FFFF00"/>
                </a:highlight>
              </a:rPr>
              <a:t> June 2023 for meeting to be held July – November</a:t>
            </a:r>
          </a:p>
          <a:p>
            <a:endParaRPr lang="en-GB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r>
              <a:rPr lang="en-GB" sz="2100" b="1" dirty="0">
                <a:solidFill>
                  <a:schemeClr val="tx2"/>
                </a:solidFill>
              </a:rPr>
              <a:t>Last meeting: </a:t>
            </a:r>
            <a:r>
              <a:rPr lang="en-GB" sz="2100" b="1" i="1" dirty="0">
                <a:solidFill>
                  <a:schemeClr val="tx2"/>
                </a:solidFill>
              </a:rPr>
              <a:t>Cultured Meat Workshop</a:t>
            </a:r>
            <a:r>
              <a:rPr lang="en-GB" sz="2100" b="1" dirty="0">
                <a:solidFill>
                  <a:schemeClr val="tx2"/>
                </a:solidFill>
              </a:rPr>
              <a:t>, Newcastle, February 2023, congratulations to Dr Vanessa Benjamin</a:t>
            </a:r>
          </a:p>
          <a:p>
            <a:endParaRPr lang="en-GB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endParaRPr lang="en-GB" sz="20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54240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5BE2E7-65FD-E8E2-D7DD-748539D451C6}"/>
              </a:ext>
            </a:extLst>
          </p:cNvPr>
          <p:cNvSpPr txBox="1"/>
          <p:nvPr/>
        </p:nvSpPr>
        <p:spPr>
          <a:xfrm>
            <a:off x="3198694" y="287417"/>
            <a:ext cx="55830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Awards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A66658-E2AD-C88F-2671-F20BE1445184}"/>
              </a:ext>
            </a:extLst>
          </p:cNvPr>
          <p:cNvSpPr txBox="1"/>
          <p:nvPr/>
        </p:nvSpPr>
        <p:spPr>
          <a:xfrm>
            <a:off x="362621" y="1523004"/>
            <a:ext cx="116202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u="sng" dirty="0">
                <a:solidFill>
                  <a:srgbClr val="800000"/>
                </a:solidFill>
              </a:rPr>
              <a:t>ADAM CURTIS COLLABORATION AWARD (ACCA)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80000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£500 awards for PhD students (2nd and 3rd year) and PDRAs to support: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short term training at a group in the UK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technology transfer between groups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collaboration between diverse groups, which may lead to future grant applications or joint publications.</a:t>
            </a:r>
          </a:p>
          <a:p>
            <a:r>
              <a:rPr lang="en-US" sz="2000" dirty="0">
                <a:solidFill>
                  <a:srgbClr val="002060"/>
                </a:solidFill>
              </a:rPr>
              <a:t>See TCES website for details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CV, </a:t>
            </a:r>
            <a:r>
              <a:rPr lang="en-US" sz="2000" dirty="0" err="1"/>
              <a:t>LoS</a:t>
            </a:r>
            <a:r>
              <a:rPr lang="en-US" sz="2000" dirty="0"/>
              <a:t> from host and supervisor, maximum 2 page summary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talk to Nick Evans (</a:t>
            </a:r>
            <a:r>
              <a:rPr lang="en-GB" sz="2000" dirty="0">
                <a:hlinkClick r:id="rId3"/>
              </a:rPr>
              <a:t>n.d.evans@soton.ac.uk</a:t>
            </a:r>
            <a:r>
              <a:rPr lang="en-GB" sz="2000" dirty="0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Deadline April 30th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r>
              <a:rPr lang="en-GB" sz="2000" u="sng" dirty="0">
                <a:solidFill>
                  <a:srgbClr val="800000"/>
                </a:solidFill>
              </a:rPr>
              <a:t>ROBERT BROWN EARLY STAGE INVESTIGATOR AWARD (ESI)</a:t>
            </a:r>
          </a:p>
          <a:p>
            <a:r>
              <a:rPr lang="en-US" sz="2000" dirty="0"/>
              <a:t>Eligible candidates should be TCES members, should have a PhD in a tissue engineering-related field, should not have been awarded grants or fellowships longer than 12 months, and should not hold a permanent academic position. Deadline will be abstract deadline of TCES 2024 (TBC)</a:t>
            </a:r>
            <a:endParaRPr lang="en-GB" sz="2000" u="sng" dirty="0">
              <a:solidFill>
                <a:srgbClr val="8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976F9D-C892-FBD3-0C3D-7609AD482F95}"/>
              </a:ext>
            </a:extLst>
          </p:cNvPr>
          <p:cNvSpPr/>
          <p:nvPr/>
        </p:nvSpPr>
        <p:spPr>
          <a:xfrm>
            <a:off x="6771951" y="6421132"/>
            <a:ext cx="5420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u="sng" dirty="0">
                <a:solidFill>
                  <a:srgbClr val="0070C0"/>
                </a:solidFill>
              </a:rPr>
              <a:t>https://tces.org/tces-membership/tces-awardsprizes/</a:t>
            </a:r>
          </a:p>
        </p:txBody>
      </p:sp>
    </p:spTree>
    <p:extLst>
      <p:ext uri="{BB962C8B-B14F-4D97-AF65-F5344CB8AC3E}">
        <p14:creationId xmlns:p14="http://schemas.microsoft.com/office/powerpoint/2010/main" val="23909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TCES Travel Awards 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8288894" cy="2761147"/>
          </a:xfrm>
        </p:spPr>
        <p:txBody>
          <a:bodyPr>
            <a:normAutofit/>
          </a:bodyPr>
          <a:lstStyle/>
          <a:p>
            <a:r>
              <a:rPr lang="en-US" dirty="0"/>
              <a:t>Prof Jon Dawson</a:t>
            </a:r>
          </a:p>
          <a:p>
            <a:r>
              <a:rPr lang="en-US" dirty="0"/>
              <a:t>University of Southampton </a:t>
            </a:r>
          </a:p>
          <a:p>
            <a:r>
              <a:rPr lang="en-US" dirty="0"/>
              <a:t>(slides to be included)</a:t>
            </a:r>
          </a:p>
        </p:txBody>
      </p:sp>
    </p:spTree>
    <p:extLst>
      <p:ext uri="{BB962C8B-B14F-4D97-AF65-F5344CB8AC3E}">
        <p14:creationId xmlns:p14="http://schemas.microsoft.com/office/powerpoint/2010/main" val="12649873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SAVE THE DATE! 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7638536" cy="2761147"/>
          </a:xfrm>
        </p:spPr>
        <p:txBody>
          <a:bodyPr>
            <a:normAutofit/>
          </a:bodyPr>
          <a:lstStyle/>
          <a:p>
            <a:r>
              <a:rPr lang="en-US" dirty="0"/>
              <a:t>Prof Matt Dalby </a:t>
            </a:r>
          </a:p>
          <a:p>
            <a:r>
              <a:rPr lang="en-US" dirty="0"/>
              <a:t>University of Glasgow </a:t>
            </a:r>
          </a:p>
        </p:txBody>
      </p:sp>
    </p:spTree>
    <p:extLst>
      <p:ext uri="{BB962C8B-B14F-4D97-AF65-F5344CB8AC3E}">
        <p14:creationId xmlns:p14="http://schemas.microsoft.com/office/powerpoint/2010/main" val="2716054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erial view of a large building">
            <a:extLst>
              <a:ext uri="{FF2B5EF4-FFF2-40B4-BE49-F238E27FC236}">
                <a16:creationId xmlns:a16="http://schemas.microsoft.com/office/drawing/2014/main" id="{DEC080F8-280B-62FA-40A2-8E1D590747D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2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CB8789-2412-35C8-DCF4-BCEDC0D0F1C3}"/>
              </a:ext>
            </a:extLst>
          </p:cNvPr>
          <p:cNvSpPr txBox="1"/>
          <p:nvPr/>
        </p:nvSpPr>
        <p:spPr>
          <a:xfrm>
            <a:off x="5515897" y="11223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ED8AD4-7480-5523-DEBF-28881915E03D}"/>
              </a:ext>
            </a:extLst>
          </p:cNvPr>
          <p:cNvSpPr txBox="1"/>
          <p:nvPr/>
        </p:nvSpPr>
        <p:spPr>
          <a:xfrm>
            <a:off x="606288" y="137059"/>
            <a:ext cx="1073426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dirty="0">
                <a:solidFill>
                  <a:schemeClr val="accent1">
                    <a:lumMod val="50000"/>
                  </a:schemeClr>
                </a:solidFill>
              </a:rPr>
              <a:t>TCES 2024</a:t>
            </a:r>
          </a:p>
          <a:p>
            <a:pPr algn="ctr"/>
            <a:r>
              <a:rPr lang="en-GB" sz="2800" b="1" dirty="0">
                <a:solidFill>
                  <a:schemeClr val="accent1">
                    <a:lumMod val="50000"/>
                  </a:schemeClr>
                </a:solidFill>
              </a:rPr>
              <a:t>Save the dates: </a:t>
            </a:r>
            <a:br>
              <a:rPr lang="en-GB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2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Wednesday 19</a:t>
            </a:r>
            <a:r>
              <a:rPr lang="en-GB" sz="2800" baseline="300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</a:t>
            </a:r>
            <a:r>
              <a:rPr lang="en-GB" sz="2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June 2024</a:t>
            </a:r>
            <a:br>
              <a:rPr lang="en-GB" sz="2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GB" sz="2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Thursday 20</a:t>
            </a:r>
            <a:r>
              <a:rPr lang="en-GB" sz="2800" baseline="300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</a:t>
            </a:r>
            <a:r>
              <a:rPr lang="en-GB" sz="2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June 2024</a:t>
            </a:r>
            <a:br>
              <a:rPr lang="en-GB" sz="2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GB" sz="2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Friday 21</a:t>
            </a:r>
            <a:r>
              <a:rPr lang="en-GB" sz="2800" baseline="300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</a:t>
            </a:r>
            <a:r>
              <a:rPr lang="en-GB" sz="28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June 2024</a:t>
            </a:r>
            <a:endParaRPr lang="en-GB" sz="2800" dirty="0"/>
          </a:p>
          <a:p>
            <a:pPr algn="ctr"/>
            <a:br>
              <a:rPr lang="en-GB" sz="2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en-GB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GB" sz="2800" b="1" i="0" dirty="0">
              <a:solidFill>
                <a:schemeClr val="accent1">
                  <a:lumMod val="50000"/>
                </a:schemeClr>
              </a:solidFill>
              <a:effectLst/>
              <a:hlinkClick r:id="rId3"/>
            </a:endParaRPr>
          </a:p>
          <a:p>
            <a:pPr algn="ctr"/>
            <a:endParaRPr lang="en-GB" sz="2800" b="1" dirty="0">
              <a:solidFill>
                <a:schemeClr val="accent1">
                  <a:lumMod val="50000"/>
                </a:schemeClr>
              </a:solidFill>
              <a:hlinkClick r:id="rId3"/>
            </a:endParaRPr>
          </a:p>
          <a:p>
            <a:pPr algn="ctr"/>
            <a:endParaRPr lang="en-GB" sz="2800" b="1" i="0" dirty="0">
              <a:solidFill>
                <a:schemeClr val="accent1">
                  <a:lumMod val="50000"/>
                </a:schemeClr>
              </a:solidFill>
              <a:effectLst/>
              <a:hlinkClick r:id="rId3"/>
            </a:endParaRPr>
          </a:p>
          <a:p>
            <a:pPr algn="ctr"/>
            <a:r>
              <a:rPr lang="en-GB" sz="2800" b="1" i="0" dirty="0">
                <a:effectLst/>
                <a:hlinkClick r:id="rId3"/>
              </a:rPr>
              <a:t>James McCune Smith Learning Hub</a:t>
            </a:r>
            <a:endParaRPr lang="en-GB" sz="2800" b="1" i="0" dirty="0">
              <a:effectLst/>
            </a:endParaRPr>
          </a:p>
          <a:p>
            <a:pPr algn="ctr"/>
            <a:r>
              <a:rPr lang="en-GB" sz="2800" b="1" dirty="0">
                <a:solidFill>
                  <a:schemeClr val="accent1">
                    <a:lumMod val="50000"/>
                  </a:schemeClr>
                </a:solidFill>
              </a:rPr>
              <a:t>University of Glasgow</a:t>
            </a:r>
            <a:endParaRPr lang="en-GB" sz="2800" b="1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GB" b="0" i="0" dirty="0">
                <a:solidFill>
                  <a:schemeClr val="accent1">
                    <a:lumMod val="50000"/>
                  </a:schemeClr>
                </a:solidFill>
                <a:effectLst/>
              </a:rPr>
              <a:t>The £90.6 million James McCune Smith Learning Hub was opened in April 2021. It provides a state of the art learning and the teaching facility with the capacity for more than 2,500 students and delivers a high-quality conference venue on campus.</a:t>
            </a:r>
            <a:endParaRPr lang="en-GB" dirty="0"/>
          </a:p>
        </p:txBody>
      </p:sp>
      <p:pic>
        <p:nvPicPr>
          <p:cNvPr id="14" name="Picture 13" descr="A picture containing outdoor, people&#10;&#10;Description automatically generated">
            <a:extLst>
              <a:ext uri="{FF2B5EF4-FFF2-40B4-BE49-F238E27FC236}">
                <a16:creationId xmlns:a16="http://schemas.microsoft.com/office/drawing/2014/main" id="{A8EEAB27-D658-CEAF-B9EF-08858C4C3C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857" y="2985983"/>
            <a:ext cx="4007070" cy="171731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896B2D4-ACC0-2225-3727-ACBC4F2139DF}"/>
              </a:ext>
            </a:extLst>
          </p:cNvPr>
          <p:cNvSpPr txBox="1"/>
          <p:nvPr/>
        </p:nvSpPr>
        <p:spPr>
          <a:xfrm>
            <a:off x="-340213" y="630082"/>
            <a:ext cx="4881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400" dirty="0"/>
          </a:p>
        </p:txBody>
      </p:sp>
      <p:pic>
        <p:nvPicPr>
          <p:cNvPr id="2" name="Picture 1" descr="TCES logo 1 tiff format.tif">
            <a:extLst>
              <a:ext uri="{FF2B5EF4-FFF2-40B4-BE49-F238E27FC236}">
                <a16:creationId xmlns:a16="http://schemas.microsoft.com/office/drawing/2014/main" id="{4F53E061-E6F0-E7FE-80ED-FB1AF1D4B1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9258" y="6439"/>
            <a:ext cx="2842742" cy="262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934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President’s Report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7638536" cy="2761147"/>
          </a:xfrm>
        </p:spPr>
        <p:txBody>
          <a:bodyPr>
            <a:normAutofit/>
          </a:bodyPr>
          <a:lstStyle/>
          <a:p>
            <a:r>
              <a:rPr lang="en-US" dirty="0"/>
              <a:t>Professor Sarah </a:t>
            </a:r>
            <a:r>
              <a:rPr lang="en-US" dirty="0" err="1"/>
              <a:t>Cartmell</a:t>
            </a:r>
            <a:r>
              <a:rPr lang="en-US" dirty="0"/>
              <a:t> </a:t>
            </a:r>
          </a:p>
          <a:p>
            <a:r>
              <a:rPr lang="en-US" dirty="0"/>
              <a:t>University of Manchester </a:t>
            </a:r>
          </a:p>
        </p:txBody>
      </p:sp>
    </p:spTree>
    <p:extLst>
      <p:ext uri="{BB962C8B-B14F-4D97-AF65-F5344CB8AC3E}">
        <p14:creationId xmlns:p14="http://schemas.microsoft.com/office/powerpoint/2010/main" val="1138568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56EA66-DCB0-42C6-99D1-7BCCD72593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" t="7771" r="62496" b="55071"/>
          <a:stretch/>
        </p:blipFill>
        <p:spPr>
          <a:xfrm>
            <a:off x="3460118" y="1208392"/>
            <a:ext cx="962618" cy="9629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593E62C-C7E9-4C22-BCD3-DC8DF8FC58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9107" r="63835"/>
          <a:stretch/>
        </p:blipFill>
        <p:spPr>
          <a:xfrm>
            <a:off x="419917" y="1167305"/>
            <a:ext cx="939124" cy="9629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FE068D-791F-45EF-A152-D742C297F56A}"/>
              </a:ext>
            </a:extLst>
          </p:cNvPr>
          <p:cNvSpPr txBox="1"/>
          <p:nvPr/>
        </p:nvSpPr>
        <p:spPr>
          <a:xfrm>
            <a:off x="153112" y="74794"/>
            <a:ext cx="5631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Know your TCES Committee!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C81DFA-6B89-4FBE-804C-1CF12D938693}"/>
              </a:ext>
            </a:extLst>
          </p:cNvPr>
          <p:cNvSpPr txBox="1"/>
          <p:nvPr/>
        </p:nvSpPr>
        <p:spPr>
          <a:xfrm>
            <a:off x="9253285" y="987151"/>
            <a:ext cx="28431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Postgraduate Representative: Emma Kelly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EDA44C-28B0-45DB-931F-A75E3824F902}"/>
              </a:ext>
            </a:extLst>
          </p:cNvPr>
          <p:cNvSpPr txBox="1"/>
          <p:nvPr/>
        </p:nvSpPr>
        <p:spPr>
          <a:xfrm>
            <a:off x="10124012" y="1165372"/>
            <a:ext cx="1941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University of Glasgow</a:t>
            </a:r>
          </a:p>
          <a:p>
            <a:r>
              <a:rPr lang="en-GB" sz="1000" dirty="0"/>
              <a:t>e.kelly.2@research.gla.ac.uk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C26611-F3DF-409F-98B5-A0B671DDF22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1085" r="59794"/>
          <a:stretch/>
        </p:blipFill>
        <p:spPr>
          <a:xfrm>
            <a:off x="290649" y="3797546"/>
            <a:ext cx="1020757" cy="10957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1261CB-3FF0-6344-B67D-B223852C7B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9052"/>
          <a:stretch/>
        </p:blipFill>
        <p:spPr>
          <a:xfrm>
            <a:off x="6517347" y="3783477"/>
            <a:ext cx="927100" cy="10024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35B168-A5CD-8B41-9775-F37F07A461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173" y="2506133"/>
            <a:ext cx="922867" cy="92286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E04915E-F414-0B4C-A9F0-A2A4FE1909B3}"/>
              </a:ext>
            </a:extLst>
          </p:cNvPr>
          <p:cNvSpPr txBox="1"/>
          <p:nvPr/>
        </p:nvSpPr>
        <p:spPr>
          <a:xfrm>
            <a:off x="371626" y="2266374"/>
            <a:ext cx="17454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Secretary : Dr Lisa White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A53FC3-0F21-0949-9E38-98406EC3BCE2}"/>
              </a:ext>
            </a:extLst>
          </p:cNvPr>
          <p:cNvSpPr txBox="1"/>
          <p:nvPr/>
        </p:nvSpPr>
        <p:spPr>
          <a:xfrm>
            <a:off x="7444447" y="3782118"/>
            <a:ext cx="16546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Sheffield</a:t>
            </a:r>
          </a:p>
          <a:p>
            <a:r>
              <a:rPr lang="en-US" sz="1000" dirty="0" err="1"/>
              <a:t>v.hearnden@Sheffield.ac.uk</a:t>
            </a:r>
            <a:endParaRPr lang="en-US" sz="1000" dirty="0"/>
          </a:p>
          <a:p>
            <a:endParaRPr lang="en-US" sz="1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A89F21-EF9B-D347-97EB-AFABF297E573}"/>
              </a:ext>
            </a:extLst>
          </p:cNvPr>
          <p:cNvSpPr txBox="1"/>
          <p:nvPr/>
        </p:nvSpPr>
        <p:spPr>
          <a:xfrm>
            <a:off x="1369083" y="2526358"/>
            <a:ext cx="1725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Nottingham</a:t>
            </a:r>
          </a:p>
          <a:p>
            <a:r>
              <a:rPr lang="en-US" sz="1000" dirty="0" err="1"/>
              <a:t>lisa.white@Nottingham.ac.uk</a:t>
            </a:r>
            <a:endParaRPr lang="en-US" sz="10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2420486-0F1C-CADC-963D-550146C10F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436" r="61613" b="52494"/>
          <a:stretch/>
        </p:blipFill>
        <p:spPr>
          <a:xfrm>
            <a:off x="9253588" y="3861874"/>
            <a:ext cx="996825" cy="96706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5765FC3-7E1A-0E8E-68AB-D1100E8F997E}"/>
              </a:ext>
            </a:extLst>
          </p:cNvPr>
          <p:cNvSpPr txBox="1"/>
          <p:nvPr/>
        </p:nvSpPr>
        <p:spPr>
          <a:xfrm>
            <a:off x="371626" y="946704"/>
            <a:ext cx="21399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President: Prof Sarah </a:t>
            </a:r>
            <a:r>
              <a:rPr lang="en-US" sz="1200" b="1" dirty="0" err="1"/>
              <a:t>Cartmell</a:t>
            </a:r>
            <a:r>
              <a:rPr lang="en-US" sz="1200" b="1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E4A5F7-252F-FEB2-43F6-ED53BAF84A8F}"/>
              </a:ext>
            </a:extLst>
          </p:cNvPr>
          <p:cNvSpPr txBox="1"/>
          <p:nvPr/>
        </p:nvSpPr>
        <p:spPr>
          <a:xfrm>
            <a:off x="1359040" y="1218028"/>
            <a:ext cx="19768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Manchester </a:t>
            </a:r>
          </a:p>
          <a:p>
            <a:r>
              <a:rPr lang="en-US" sz="1000" dirty="0" err="1"/>
              <a:t>sarah.cartmell@manchester.ac.uk</a:t>
            </a:r>
            <a:endParaRPr lang="en-US" sz="1000" dirty="0"/>
          </a:p>
          <a:p>
            <a:endParaRPr lang="en-US" sz="10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0C9A4E8-9F2A-6B0E-53E2-9277CEDD878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622" t="6242" r="67461" b="52547"/>
          <a:stretch/>
        </p:blipFill>
        <p:spPr>
          <a:xfrm>
            <a:off x="3493422" y="5225652"/>
            <a:ext cx="673026" cy="99465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FC9A6D8-B025-1FB2-13C6-A2F8ACE50152}"/>
              </a:ext>
            </a:extLst>
          </p:cNvPr>
          <p:cNvSpPr txBox="1"/>
          <p:nvPr/>
        </p:nvSpPr>
        <p:spPr>
          <a:xfrm>
            <a:off x="1295116" y="3805238"/>
            <a:ext cx="1773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Keele</a:t>
            </a:r>
            <a:r>
              <a:rPr lang="en-US" sz="1000" dirty="0"/>
              <a:t> University </a:t>
            </a:r>
          </a:p>
          <a:p>
            <a:r>
              <a:rPr lang="en-US" sz="1000" dirty="0"/>
              <a:t>n.r.</a:t>
            </a:r>
            <a:r>
              <a:rPr lang="en-US" sz="1000" dirty="0" err="1"/>
              <a:t>forsyth@keele</a:t>
            </a:r>
            <a:r>
              <a:rPr lang="en-US" sz="1000" dirty="0"/>
              <a:t>..</a:t>
            </a:r>
            <a:r>
              <a:rPr lang="en-US" sz="1000" dirty="0" err="1"/>
              <a:t>ac.uk</a:t>
            </a:r>
            <a:endParaRPr lang="en-US" sz="1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7F82432-9BDF-A6C8-30AC-FBE9617A8999}"/>
              </a:ext>
            </a:extLst>
          </p:cNvPr>
          <p:cNvSpPr txBox="1"/>
          <p:nvPr/>
        </p:nvSpPr>
        <p:spPr>
          <a:xfrm>
            <a:off x="386155" y="3559017"/>
            <a:ext cx="22533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Treasurer: Prof Nicholas Forsyth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EFAFA02-6647-AFC5-9EC0-B43386ED2339}"/>
              </a:ext>
            </a:extLst>
          </p:cNvPr>
          <p:cNvSpPr txBox="1"/>
          <p:nvPr/>
        </p:nvSpPr>
        <p:spPr>
          <a:xfrm>
            <a:off x="366620" y="4981897"/>
            <a:ext cx="2720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Membership Secretary: Dr Helen Berry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99E162-6F74-90FB-D7FD-18F2AC6D2C7D}"/>
              </a:ext>
            </a:extLst>
          </p:cNvPr>
          <p:cNvSpPr txBox="1"/>
          <p:nvPr/>
        </p:nvSpPr>
        <p:spPr>
          <a:xfrm>
            <a:off x="1359040" y="5228118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Leeds</a:t>
            </a:r>
          </a:p>
          <a:p>
            <a:r>
              <a:rPr lang="en-US" sz="1000" dirty="0" err="1"/>
              <a:t>H.E.berry@leeds.ac.uk</a:t>
            </a:r>
            <a:endParaRPr lang="en-US" sz="10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96C0554-0268-7A1A-6C91-FDBA6EE2C2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" t="60892" r="61503"/>
          <a:stretch/>
        </p:blipFill>
        <p:spPr>
          <a:xfrm>
            <a:off x="3451959" y="2470779"/>
            <a:ext cx="988734" cy="101345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5006464-0B00-42BB-C58F-808CA97DCA47}"/>
              </a:ext>
            </a:extLst>
          </p:cNvPr>
          <p:cNvSpPr txBox="1"/>
          <p:nvPr/>
        </p:nvSpPr>
        <p:spPr>
          <a:xfrm>
            <a:off x="3483813" y="971262"/>
            <a:ext cx="2799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TCES Net &amp; Awards: Prof Nicholas Evans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1E5A2AC-731D-41BC-9E4B-0579FF3545E5}"/>
              </a:ext>
            </a:extLst>
          </p:cNvPr>
          <p:cNvSpPr txBox="1"/>
          <p:nvPr/>
        </p:nvSpPr>
        <p:spPr>
          <a:xfrm>
            <a:off x="4449578" y="1218028"/>
            <a:ext cx="1773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University of Southampton</a:t>
            </a:r>
          </a:p>
          <a:p>
            <a:r>
              <a:rPr lang="en-US" sz="1000" dirty="0" err="1"/>
              <a:t>N.D.Evans@soton.ac.uk</a:t>
            </a:r>
            <a:endParaRPr lang="en-US" sz="10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8A9151-6454-4769-825D-782FE450596C}"/>
              </a:ext>
            </a:extLst>
          </p:cNvPr>
          <p:cNvSpPr txBox="1"/>
          <p:nvPr/>
        </p:nvSpPr>
        <p:spPr>
          <a:xfrm>
            <a:off x="3428344" y="2267034"/>
            <a:ext cx="26034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External Relations: Prof James Phillips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2D53913-6BB0-FA3D-6B0F-E31C51ECE1A3}"/>
              </a:ext>
            </a:extLst>
          </p:cNvPr>
          <p:cNvSpPr txBox="1"/>
          <p:nvPr/>
        </p:nvSpPr>
        <p:spPr>
          <a:xfrm>
            <a:off x="4509863" y="2451609"/>
            <a:ext cx="1773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University College London</a:t>
            </a:r>
          </a:p>
          <a:p>
            <a:r>
              <a:rPr lang="en-US" sz="1000" dirty="0" err="1"/>
              <a:t>jb.phillips@ucl.ac.uk</a:t>
            </a:r>
            <a:endParaRPr lang="en-US" sz="1000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B9A063C-BD27-03E5-BD2E-0EA48D73CB4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810" r="64780" b="52518"/>
          <a:stretch/>
        </p:blipFill>
        <p:spPr>
          <a:xfrm>
            <a:off x="3453500" y="3797546"/>
            <a:ext cx="921752" cy="89240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B64ECE2E-1E41-04DC-BFC3-795D45321BF7}"/>
              </a:ext>
            </a:extLst>
          </p:cNvPr>
          <p:cNvSpPr txBox="1"/>
          <p:nvPr/>
        </p:nvSpPr>
        <p:spPr>
          <a:xfrm>
            <a:off x="3428344" y="3554459"/>
            <a:ext cx="2193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EDI:  Dr </a:t>
            </a:r>
            <a:r>
              <a:rPr lang="en-US" sz="1200" b="1" dirty="0" err="1"/>
              <a:t>Araida</a:t>
            </a:r>
            <a:r>
              <a:rPr lang="en-US" sz="1200" b="1" dirty="0"/>
              <a:t> Hidalgo-</a:t>
            </a:r>
            <a:r>
              <a:rPr lang="en-US" sz="1200" b="1" dirty="0" err="1"/>
              <a:t>Bastida</a:t>
            </a:r>
            <a:r>
              <a:rPr lang="en-US" sz="1200" b="1" dirty="0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56F8331-DB72-4C0C-1E6B-5B8FCC5D26D0}"/>
              </a:ext>
            </a:extLst>
          </p:cNvPr>
          <p:cNvSpPr txBox="1"/>
          <p:nvPr/>
        </p:nvSpPr>
        <p:spPr>
          <a:xfrm>
            <a:off x="4379039" y="3840386"/>
            <a:ext cx="2211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Manchester Metropolitan University </a:t>
            </a:r>
          </a:p>
          <a:p>
            <a:r>
              <a:rPr lang="en-US" sz="1000" dirty="0" err="1"/>
              <a:t>a.hidalgo@mmu.ac.uk</a:t>
            </a:r>
            <a:endParaRPr lang="en-US" sz="10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E02FD46-9905-A53F-5248-6322BBD5DC1B}"/>
              </a:ext>
            </a:extLst>
          </p:cNvPr>
          <p:cNvSpPr txBox="1"/>
          <p:nvPr/>
        </p:nvSpPr>
        <p:spPr>
          <a:xfrm>
            <a:off x="3414393" y="4979467"/>
            <a:ext cx="3088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Student Recruitment: Dr Stephen Richardson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99FC495-0F9E-7922-63C6-C161A028A57D}"/>
              </a:ext>
            </a:extLst>
          </p:cNvPr>
          <p:cNvSpPr txBox="1"/>
          <p:nvPr/>
        </p:nvSpPr>
        <p:spPr>
          <a:xfrm>
            <a:off x="4272129" y="5137107"/>
            <a:ext cx="18918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Manchester </a:t>
            </a:r>
          </a:p>
          <a:p>
            <a:r>
              <a:rPr lang="en-US" sz="1000" dirty="0" err="1"/>
              <a:t>S.Richardson@manchester.ac.uk</a:t>
            </a:r>
            <a:endParaRPr lang="en-US" sz="1000" dirty="0"/>
          </a:p>
          <a:p>
            <a:endParaRPr lang="en-US" sz="1000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2BFE2AD-CDFA-6B83-B977-24D4B39ED91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899" t="6942" r="67687" b="53090"/>
          <a:stretch/>
        </p:blipFill>
        <p:spPr>
          <a:xfrm>
            <a:off x="6520308" y="1130723"/>
            <a:ext cx="888542" cy="107259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ABDAFFE-F160-1CC7-3755-62DD7426C4B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1030" r="66209"/>
          <a:stretch/>
        </p:blipFill>
        <p:spPr>
          <a:xfrm>
            <a:off x="6514009" y="2429033"/>
            <a:ext cx="1020757" cy="104582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500CE520-0254-0A48-FE3C-56E75D519187}"/>
              </a:ext>
            </a:extLst>
          </p:cNvPr>
          <p:cNvSpPr txBox="1"/>
          <p:nvPr/>
        </p:nvSpPr>
        <p:spPr>
          <a:xfrm>
            <a:off x="6400632" y="946703"/>
            <a:ext cx="28090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Travel Bursaries: Prof Jonathan Dawson  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73ECFF4-9B47-2803-C309-DAFAB4DE41C4}"/>
              </a:ext>
            </a:extLst>
          </p:cNvPr>
          <p:cNvSpPr txBox="1"/>
          <p:nvPr/>
        </p:nvSpPr>
        <p:spPr>
          <a:xfrm>
            <a:off x="7353001" y="1146219"/>
            <a:ext cx="1773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University of Southampton</a:t>
            </a:r>
          </a:p>
          <a:p>
            <a:r>
              <a:rPr lang="en-US" sz="1000" dirty="0" err="1"/>
              <a:t>jid@soton.ac.uk</a:t>
            </a:r>
            <a:endParaRPr lang="en-US" sz="1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2667BF-C084-67B1-EC79-52300A08B17A}"/>
              </a:ext>
            </a:extLst>
          </p:cNvPr>
          <p:cNvSpPr txBox="1"/>
          <p:nvPr/>
        </p:nvSpPr>
        <p:spPr>
          <a:xfrm>
            <a:off x="6421445" y="2229122"/>
            <a:ext cx="2869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Industrial Liaison: Dr </a:t>
            </a:r>
            <a:r>
              <a:rPr lang="en-US" sz="1200" b="1" dirty="0" err="1"/>
              <a:t>Hadi</a:t>
            </a:r>
            <a:r>
              <a:rPr lang="en-US" sz="1200" b="1" dirty="0"/>
              <a:t> </a:t>
            </a:r>
            <a:r>
              <a:rPr lang="en-US" sz="1200" b="1" dirty="0" err="1"/>
              <a:t>Mirmalek</a:t>
            </a:r>
            <a:r>
              <a:rPr lang="en-US" sz="1200" b="1" dirty="0"/>
              <a:t>-Sani 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A39C94-08AC-08DC-43AA-1BF88A447AFA}"/>
              </a:ext>
            </a:extLst>
          </p:cNvPr>
          <p:cNvSpPr txBox="1"/>
          <p:nvPr/>
        </p:nvSpPr>
        <p:spPr>
          <a:xfrm>
            <a:off x="7499734" y="2459374"/>
            <a:ext cx="204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Cell and Gene Therapy Catapult </a:t>
            </a:r>
          </a:p>
          <a:p>
            <a:r>
              <a:rPr lang="en-US" sz="1000" dirty="0" err="1"/>
              <a:t>hadi.mirmalek@gmail.com</a:t>
            </a:r>
            <a:endParaRPr lang="en-US" sz="1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F838011-56F5-F162-4B5A-6066789767F8}"/>
              </a:ext>
            </a:extLst>
          </p:cNvPr>
          <p:cNvSpPr txBox="1"/>
          <p:nvPr/>
        </p:nvSpPr>
        <p:spPr>
          <a:xfrm>
            <a:off x="9278895" y="3721518"/>
            <a:ext cx="2235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Past President: Prof Mark Lewis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CB273B8-9E63-09B8-5AF5-634701131CC2}"/>
              </a:ext>
            </a:extLst>
          </p:cNvPr>
          <p:cNvSpPr txBox="1"/>
          <p:nvPr/>
        </p:nvSpPr>
        <p:spPr>
          <a:xfrm>
            <a:off x="10210119" y="3974565"/>
            <a:ext cx="204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Loughborough University </a:t>
            </a:r>
          </a:p>
          <a:p>
            <a:r>
              <a:rPr lang="en-US" sz="1000" dirty="0" err="1"/>
              <a:t>M.P.Lewis@lboro.ac.uk</a:t>
            </a:r>
            <a:endParaRPr lang="en-US" sz="10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284AC35-06BD-DE5B-3E11-D31EDE0C38B9}"/>
              </a:ext>
            </a:extLst>
          </p:cNvPr>
          <p:cNvSpPr txBox="1"/>
          <p:nvPr/>
        </p:nvSpPr>
        <p:spPr>
          <a:xfrm>
            <a:off x="6429772" y="3563387"/>
            <a:ext cx="26086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Awards Review: Dr Vanessa </a:t>
            </a:r>
            <a:r>
              <a:rPr lang="en-GB" sz="1200" b="1" dirty="0" err="1"/>
              <a:t>Hearnden</a:t>
            </a:r>
            <a:endParaRPr lang="en-GB" sz="1200" b="1" dirty="0"/>
          </a:p>
        </p:txBody>
      </p:sp>
      <p:pic>
        <p:nvPicPr>
          <p:cNvPr id="8" name="Picture 7" descr="A person smiling for the camera&#10;&#10;Description automatically generated with low confidence">
            <a:extLst>
              <a:ext uri="{FF2B5EF4-FFF2-40B4-BE49-F238E27FC236}">
                <a16:creationId xmlns:a16="http://schemas.microsoft.com/office/drawing/2014/main" id="{565208A7-EA18-6B64-06BC-1CE33625552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2352" y="5313348"/>
            <a:ext cx="830602" cy="1040059"/>
          </a:xfrm>
          <a:prstGeom prst="rect">
            <a:avLst/>
          </a:prstGeom>
        </p:spPr>
      </p:pic>
      <p:pic>
        <p:nvPicPr>
          <p:cNvPr id="11" name="Picture 10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8EC2C7C2-EC0F-E614-4820-8FECD8AD3F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46033" y="5276790"/>
            <a:ext cx="953701" cy="1058404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D15684F6-32BD-4483-F50E-EAD884D45E48}"/>
              </a:ext>
            </a:extLst>
          </p:cNvPr>
          <p:cNvSpPr txBox="1"/>
          <p:nvPr/>
        </p:nvSpPr>
        <p:spPr>
          <a:xfrm>
            <a:off x="6437412" y="4999791"/>
            <a:ext cx="2149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Newsletter: Dr </a:t>
            </a:r>
            <a:r>
              <a:rPr lang="en-GB" sz="1200" b="1" dirty="0" err="1"/>
              <a:t>Mahetab</a:t>
            </a:r>
            <a:r>
              <a:rPr lang="en-GB" sz="1200" b="1" dirty="0"/>
              <a:t> Amer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630260C-23A3-3B9B-9AEA-F95B26128360}"/>
              </a:ext>
            </a:extLst>
          </p:cNvPr>
          <p:cNvSpPr txBox="1"/>
          <p:nvPr/>
        </p:nvSpPr>
        <p:spPr>
          <a:xfrm>
            <a:off x="7488036" y="5232850"/>
            <a:ext cx="13051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Leeds</a:t>
            </a:r>
          </a:p>
          <a:p>
            <a:r>
              <a:rPr lang="en-US" sz="1000" dirty="0" err="1"/>
              <a:t>M.Amer@leeds.ac.uk</a:t>
            </a:r>
            <a:endParaRPr lang="en-US" sz="1000" dirty="0"/>
          </a:p>
        </p:txBody>
      </p:sp>
      <p:pic>
        <p:nvPicPr>
          <p:cNvPr id="52" name="Picture 51" descr="A person wearing a head scarf&#10;&#10;Description automatically generated with low confidence">
            <a:extLst>
              <a:ext uri="{FF2B5EF4-FFF2-40B4-BE49-F238E27FC236}">
                <a16:creationId xmlns:a16="http://schemas.microsoft.com/office/drawing/2014/main" id="{BA634A0A-3E88-2236-4542-76C8CB81245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58695" y="2461919"/>
            <a:ext cx="724718" cy="1156836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948F7CDC-6AB8-ED6F-8052-D9BC0F309FD4}"/>
              </a:ext>
            </a:extLst>
          </p:cNvPr>
          <p:cNvSpPr txBox="1"/>
          <p:nvPr/>
        </p:nvSpPr>
        <p:spPr>
          <a:xfrm>
            <a:off x="9141852" y="2232040"/>
            <a:ext cx="3112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Postdoctoral  Representative: Dr </a:t>
            </a:r>
            <a:r>
              <a:rPr lang="en-GB" sz="1200" b="1" dirty="0" err="1"/>
              <a:t>Hoda</a:t>
            </a:r>
            <a:r>
              <a:rPr lang="en-GB" sz="1200" b="1" dirty="0"/>
              <a:t> </a:t>
            </a:r>
            <a:r>
              <a:rPr lang="en-GB" sz="1200" b="1" dirty="0" err="1"/>
              <a:t>Eltaher</a:t>
            </a:r>
            <a:endParaRPr lang="en-GB" sz="120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4BE3F87-AEB4-E4D8-F3A1-DF2D380D84BE}"/>
              </a:ext>
            </a:extLst>
          </p:cNvPr>
          <p:cNvSpPr txBox="1"/>
          <p:nvPr/>
        </p:nvSpPr>
        <p:spPr>
          <a:xfrm>
            <a:off x="10087991" y="2476589"/>
            <a:ext cx="1882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University of Nottingham</a:t>
            </a:r>
          </a:p>
          <a:p>
            <a:r>
              <a:rPr lang="en-US" sz="1000" dirty="0" err="1"/>
              <a:t>hoda.eltaher@nottingham.ac.uk</a:t>
            </a:r>
            <a:endParaRPr lang="en-US" sz="1000" dirty="0"/>
          </a:p>
        </p:txBody>
      </p:sp>
      <p:pic>
        <p:nvPicPr>
          <p:cNvPr id="2" name="Picture 1" descr="TCES logo 1 tiff format.tif">
            <a:extLst>
              <a:ext uri="{FF2B5EF4-FFF2-40B4-BE49-F238E27FC236}">
                <a16:creationId xmlns:a16="http://schemas.microsoft.com/office/drawing/2014/main" id="{AC93BF7D-85C8-4C2C-FC37-26488F69FED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5742" y="6440"/>
            <a:ext cx="1006257" cy="92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32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Qr code&#10;&#10;Description automatically generated">
            <a:extLst>
              <a:ext uri="{FF2B5EF4-FFF2-40B4-BE49-F238E27FC236}">
                <a16:creationId xmlns:a16="http://schemas.microsoft.com/office/drawing/2014/main" id="{A37F0737-0794-5962-4729-145706D37B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9" t="31655" r="20416" b="11559"/>
          <a:stretch/>
        </p:blipFill>
        <p:spPr>
          <a:xfrm>
            <a:off x="8229600" y="2562932"/>
            <a:ext cx="3634052" cy="34476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82898E-57E3-EE7A-8A8E-C2A2BF53C8DE}"/>
              </a:ext>
            </a:extLst>
          </p:cNvPr>
          <p:cNvSpPr txBox="1"/>
          <p:nvPr/>
        </p:nvSpPr>
        <p:spPr>
          <a:xfrm>
            <a:off x="2199501" y="108330"/>
            <a:ext cx="9811265" cy="2239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en-GB" sz="2400" b="1" i="0" dirty="0">
                <a:solidFill>
                  <a:srgbClr val="002060"/>
                </a:solidFill>
                <a:effectLst/>
                <a:latin typeface="Segoe UI" panose="020B0502040204020203" pitchFamily="34" charset="0"/>
              </a:rPr>
              <a:t>The Tissue and Cell Engineering Society UK (TCES) has the aim of furthering knowledge, research and dissemination of information on cell and tissue engineering. </a:t>
            </a:r>
          </a:p>
          <a:p>
            <a:pPr algn="justLow">
              <a:lnSpc>
                <a:spcPct val="150000"/>
              </a:lnSpc>
            </a:pPr>
            <a:endParaRPr lang="en-GB" sz="2400" b="1" dirty="0">
              <a:solidFill>
                <a:srgbClr val="00206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 descr="News - Optics11 Life">
            <a:extLst>
              <a:ext uri="{FF2B5EF4-FFF2-40B4-BE49-F238E27FC236}">
                <a16:creationId xmlns:a16="http://schemas.microsoft.com/office/drawing/2014/main" id="{21B11138-A602-BDE4-1CDA-784E2E058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48"/>
            <a:ext cx="2010032" cy="185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D79257-9371-A606-45BD-52EC3E3003DD}"/>
              </a:ext>
            </a:extLst>
          </p:cNvPr>
          <p:cNvSpPr txBox="1"/>
          <p:nvPr/>
        </p:nvSpPr>
        <p:spPr>
          <a:xfrm>
            <a:off x="177109" y="2726970"/>
            <a:ext cx="7657073" cy="2248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As an ECR (PhD student/PDRA) or a PI fostering ECR development, what professional development activities (seminars, workshop or lectures) would you like to be provided by TCES?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70CA51-91E3-EE01-02E2-ECC36480D5A8}"/>
              </a:ext>
            </a:extLst>
          </p:cNvPr>
          <p:cNvSpPr txBox="1"/>
          <p:nvPr/>
        </p:nvSpPr>
        <p:spPr>
          <a:xfrm>
            <a:off x="5551693" y="6097350"/>
            <a:ext cx="4960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</a:rPr>
              <a:t>Have your say by 30/4/2023</a:t>
            </a:r>
          </a:p>
        </p:txBody>
      </p:sp>
    </p:spTree>
    <p:extLst>
      <p:ext uri="{BB962C8B-B14F-4D97-AF65-F5344CB8AC3E}">
        <p14:creationId xmlns:p14="http://schemas.microsoft.com/office/powerpoint/2010/main" val="3261523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209800" y="1395413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TCES Membership Secretary’s Report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3664" y="3177073"/>
            <a:ext cx="7638536" cy="2761147"/>
          </a:xfrm>
        </p:spPr>
        <p:txBody>
          <a:bodyPr>
            <a:normAutofit/>
          </a:bodyPr>
          <a:lstStyle/>
          <a:p>
            <a:r>
              <a:rPr lang="en-US" dirty="0"/>
              <a:t>Dr Helen Berry</a:t>
            </a:r>
          </a:p>
          <a:p>
            <a:r>
              <a:rPr lang="en-US" dirty="0"/>
              <a:t>University of Leeds</a:t>
            </a:r>
          </a:p>
          <a:p>
            <a:r>
              <a:rPr lang="en-US" dirty="0"/>
              <a:t>(Slides to be updated)</a:t>
            </a:r>
          </a:p>
        </p:txBody>
      </p:sp>
    </p:spTree>
    <p:extLst>
      <p:ext uri="{BB962C8B-B14F-4D97-AF65-F5344CB8AC3E}">
        <p14:creationId xmlns:p14="http://schemas.microsoft.com/office/powerpoint/2010/main" val="2558395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ACD703B0-3F90-D4E3-510B-781E1714AF13}"/>
              </a:ext>
            </a:extLst>
          </p:cNvPr>
          <p:cNvSpPr/>
          <p:nvPr/>
        </p:nvSpPr>
        <p:spPr>
          <a:xfrm>
            <a:off x="10030999" y="4943682"/>
            <a:ext cx="1630907" cy="11794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/>
              <a:t>CANCEL YOUR STANDING ORDERS NOW!</a:t>
            </a: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A387CF45-66BE-4602-6842-52BE00377827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2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C0FEC0E-3237-ED92-7E94-2DE1BC4300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3310" y="1537799"/>
            <a:ext cx="8735670" cy="4955075"/>
          </a:xfrm>
        </p:spPr>
        <p:txBody>
          <a:bodyPr>
            <a:noAutofit/>
          </a:bodyPr>
          <a:lstStyle/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numbers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487 Members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157 Full members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330 Students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168 have paid their membership fees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319 are in arrears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TCES membership benefits</a:t>
            </a: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Travel bursaries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 for public engagement and small-scale scientific visits to other labs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Prestigious award for early career researchers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on PhD and job opportunities advertised regularly through email list and social medium accounts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Discounted conference fees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encourage your colleagues and lab team members to join the society!</a:t>
            </a:r>
          </a:p>
        </p:txBody>
      </p:sp>
    </p:spTree>
    <p:extLst>
      <p:ext uri="{BB962C8B-B14F-4D97-AF65-F5344CB8AC3E}">
        <p14:creationId xmlns:p14="http://schemas.microsoft.com/office/powerpoint/2010/main" val="202505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A387CF45-66BE-4602-6842-52BE00377827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2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182AFB3-5DE2-89CB-15AF-3F8EF1413E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5340" y="1287932"/>
            <a:ext cx="8735670" cy="4955075"/>
          </a:xfrm>
        </p:spPr>
        <p:txBody>
          <a:bodyPr>
            <a:noAutofit/>
          </a:bodyPr>
          <a:lstStyle/>
          <a:p>
            <a:pPr marL="0"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Membership by sex indicated on joining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	Female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	Male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	Prefer not to say</a:t>
            </a:r>
          </a:p>
          <a:p>
            <a:pPr lvl="1" algn="l"/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301 TOTAL RESPONSES</a:t>
            </a:r>
          </a:p>
          <a:p>
            <a:pPr lvl="1" algn="l"/>
            <a:endParaRPr lang="en-GB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cultural diversity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	Asian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	Black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	Middle Eastern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172	White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	Mixed/multiple ethnic groups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	Other ethnic group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	Prefer not to say</a:t>
            </a:r>
          </a:p>
          <a:p>
            <a:pPr lvl="1" algn="l"/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301 TOTAL RESPONSES</a:t>
            </a:r>
          </a:p>
        </p:txBody>
      </p:sp>
    </p:spTree>
    <p:extLst>
      <p:ext uri="{BB962C8B-B14F-4D97-AF65-F5344CB8AC3E}">
        <p14:creationId xmlns:p14="http://schemas.microsoft.com/office/powerpoint/2010/main" val="122077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A387CF45-66BE-4602-6842-52BE00377827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2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270BC44-8CD7-2052-1CB3-0FB2352299DD}"/>
              </a:ext>
            </a:extLst>
          </p:cNvPr>
          <p:cNvSpPr txBox="1">
            <a:spLocks/>
          </p:cNvSpPr>
          <p:nvPr/>
        </p:nvSpPr>
        <p:spPr>
          <a:xfrm>
            <a:off x="1593178" y="1162367"/>
            <a:ext cx="8665332" cy="5330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700" dirty="0"/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management system – ONLINE!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 can enter and update their own information through the website.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 fees online through PayPal using your credit card (</a:t>
            </a:r>
            <a:r>
              <a:rPr lang="en-GB" sz="18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don’t have to have a PayPal account</a:t>
            </a: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Reminder email from TCES to make sure you don’t forget next year’s fees!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a membership certificate and number.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membership required at the time of the conference.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Compliance with GDPR, member details are deleted from the database after three years of non-payment of membership fees.</a:t>
            </a:r>
          </a:p>
          <a:p>
            <a:pPr algn="l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fees (12 months from membership payment)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- £25 per year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 membership - £10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Retired (from work) members receive free membership for 5 years (subject to review)</a:t>
            </a:r>
            <a:endParaRPr lang="en-GB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69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21" y="259926"/>
            <a:ext cx="1230557" cy="1135487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A387CF45-66BE-4602-6842-52BE00377827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92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270BC44-8CD7-2052-1CB3-0FB2352299DD}"/>
              </a:ext>
            </a:extLst>
          </p:cNvPr>
          <p:cNvSpPr txBox="1">
            <a:spLocks/>
          </p:cNvSpPr>
          <p:nvPr/>
        </p:nvSpPr>
        <p:spPr>
          <a:xfrm>
            <a:off x="1593178" y="1162367"/>
            <a:ext cx="8665332" cy="53305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700" dirty="0"/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management system – ONLINE!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 can enter and update their own information through the website.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 fees online through PayPal using your credit card (</a:t>
            </a:r>
            <a:r>
              <a:rPr lang="en-GB" sz="18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don’t have to have a PayPal account</a:t>
            </a: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Reminder email from TCES to make sure you don’t forget next year’s fees!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a membership certificate and number.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membership required at the time of the conference.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Compliance with GDPR, member details are deleted from the database after three years of non-payment of membership fees.</a:t>
            </a:r>
          </a:p>
          <a:p>
            <a:pPr algn="l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fees (12 months from membership payment)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- £25 per year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 membership - £10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Retired (from work) members receive free membership for 5 years (subject to review)</a:t>
            </a:r>
            <a:endParaRPr lang="en-GB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93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4392</TotalTime>
  <Words>1678</Words>
  <Application>Microsoft Office PowerPoint</Application>
  <PresentationFormat>Widescreen</PresentationFormat>
  <Paragraphs>255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Segoe UI</vt:lpstr>
      <vt:lpstr>Tahoma</vt:lpstr>
      <vt:lpstr>Office Theme</vt:lpstr>
      <vt:lpstr>TCES AGM meeting @ TERMIS 29th March</vt:lpstr>
      <vt:lpstr>President’s Report</vt:lpstr>
      <vt:lpstr>PowerPoint Presentation</vt:lpstr>
      <vt:lpstr>PowerPoint Presentation</vt:lpstr>
      <vt:lpstr>TCES Membership Secretary’s Report</vt:lpstr>
      <vt:lpstr>PowerPoint Presentation</vt:lpstr>
      <vt:lpstr>PowerPoint Presentation</vt:lpstr>
      <vt:lpstr>PowerPoint Presentation</vt:lpstr>
      <vt:lpstr>PowerPoint Presentation</vt:lpstr>
      <vt:lpstr>TCES Treasurer’s Report</vt:lpstr>
      <vt:lpstr>TCES Financial Summary</vt:lpstr>
      <vt:lpstr>TCES Financial Forecast</vt:lpstr>
      <vt:lpstr>PowerPoint Presentation</vt:lpstr>
      <vt:lpstr>TCES-NET &amp; Awards </vt:lpstr>
      <vt:lpstr>PowerPoint Presentation</vt:lpstr>
      <vt:lpstr>PowerPoint Presentation</vt:lpstr>
      <vt:lpstr>TCES Travel Awards </vt:lpstr>
      <vt:lpstr>SAVE THE DATE! </vt:lpstr>
      <vt:lpstr>PowerPoint Presentation</vt:lpstr>
    </vt:vector>
  </TitlesOfParts>
  <Company>Keele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TCES AGM meeting  20th July 2011</dc:title>
  <dc:creator>Sarah Cartmell</dc:creator>
  <cp:lastModifiedBy>Nick Evans (Medicine and Eng)</cp:lastModifiedBy>
  <cp:revision>78</cp:revision>
  <dcterms:created xsi:type="dcterms:W3CDTF">2011-07-19T23:53:30Z</dcterms:created>
  <dcterms:modified xsi:type="dcterms:W3CDTF">2023-03-27T17:53:07Z</dcterms:modified>
</cp:coreProperties>
</file>